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9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624"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fld id="{F40B4368-D678-4638-AF7C-19CEA304E3B5}" type="datetimeFigureOut">
              <a:rPr lang="nl-NL" smtClean="0"/>
              <a:t>9-12-2015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F7BD84C9-ECED-47BD-A623-D8C4DE80C8CE}" type="slidenum">
              <a:rPr lang="nl-NL" smtClean="0"/>
              <a:t>‹nr.›</a:t>
            </a:fld>
            <a:endParaRPr lang="nl-NL"/>
          </a:p>
        </p:txBody>
      </p:sp>
    </p:spTree>
    <p:extLst>
      <p:ext uri="{BB962C8B-B14F-4D97-AF65-F5344CB8AC3E}">
        <p14:creationId xmlns:p14="http://schemas.microsoft.com/office/powerpoint/2010/main" val="18205699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F40B4368-D678-4638-AF7C-19CEA304E3B5}" type="datetimeFigureOut">
              <a:rPr lang="nl-NL" smtClean="0"/>
              <a:t>9-12-2015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F7BD84C9-ECED-47BD-A623-D8C4DE80C8CE}" type="slidenum">
              <a:rPr lang="nl-NL" smtClean="0"/>
              <a:t>‹nr.›</a:t>
            </a:fld>
            <a:endParaRPr lang="nl-NL"/>
          </a:p>
        </p:txBody>
      </p:sp>
    </p:spTree>
    <p:extLst>
      <p:ext uri="{BB962C8B-B14F-4D97-AF65-F5344CB8AC3E}">
        <p14:creationId xmlns:p14="http://schemas.microsoft.com/office/powerpoint/2010/main" val="1743763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F40B4368-D678-4638-AF7C-19CEA304E3B5}" type="datetimeFigureOut">
              <a:rPr lang="nl-NL" smtClean="0"/>
              <a:t>9-12-2015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F7BD84C9-ECED-47BD-A623-D8C4DE80C8CE}" type="slidenum">
              <a:rPr lang="nl-NL" smtClean="0"/>
              <a:t>‹nr.›</a:t>
            </a:fld>
            <a:endParaRPr lang="nl-NL"/>
          </a:p>
        </p:txBody>
      </p:sp>
    </p:spTree>
    <p:extLst>
      <p:ext uri="{BB962C8B-B14F-4D97-AF65-F5344CB8AC3E}">
        <p14:creationId xmlns:p14="http://schemas.microsoft.com/office/powerpoint/2010/main" val="29566584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F40B4368-D678-4638-AF7C-19CEA304E3B5}" type="datetimeFigureOut">
              <a:rPr lang="nl-NL" smtClean="0"/>
              <a:t>9-12-2015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F7BD84C9-ECED-47BD-A623-D8C4DE80C8CE}" type="slidenum">
              <a:rPr lang="nl-NL" smtClean="0"/>
              <a:t>‹nr.›</a:t>
            </a:fld>
            <a:endParaRPr lang="nl-NL"/>
          </a:p>
        </p:txBody>
      </p:sp>
    </p:spTree>
    <p:extLst>
      <p:ext uri="{BB962C8B-B14F-4D97-AF65-F5344CB8AC3E}">
        <p14:creationId xmlns:p14="http://schemas.microsoft.com/office/powerpoint/2010/main" val="15801240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F40B4368-D678-4638-AF7C-19CEA304E3B5}" type="datetimeFigureOut">
              <a:rPr lang="nl-NL" smtClean="0"/>
              <a:t>9-12-2015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F7BD84C9-ECED-47BD-A623-D8C4DE80C8CE}" type="slidenum">
              <a:rPr lang="nl-NL" smtClean="0"/>
              <a:t>‹nr.›</a:t>
            </a:fld>
            <a:endParaRPr lang="nl-NL"/>
          </a:p>
        </p:txBody>
      </p:sp>
    </p:spTree>
    <p:extLst>
      <p:ext uri="{BB962C8B-B14F-4D97-AF65-F5344CB8AC3E}">
        <p14:creationId xmlns:p14="http://schemas.microsoft.com/office/powerpoint/2010/main" val="23398293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F40B4368-D678-4638-AF7C-19CEA304E3B5}" type="datetimeFigureOut">
              <a:rPr lang="nl-NL" smtClean="0"/>
              <a:t>9-12-2015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F7BD84C9-ECED-47BD-A623-D8C4DE80C8CE}" type="slidenum">
              <a:rPr lang="nl-NL" smtClean="0"/>
              <a:t>‹nr.›</a:t>
            </a:fld>
            <a:endParaRPr lang="nl-NL"/>
          </a:p>
        </p:txBody>
      </p:sp>
    </p:spTree>
    <p:extLst>
      <p:ext uri="{BB962C8B-B14F-4D97-AF65-F5344CB8AC3E}">
        <p14:creationId xmlns:p14="http://schemas.microsoft.com/office/powerpoint/2010/main" val="41700227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F40B4368-D678-4638-AF7C-19CEA304E3B5}" type="datetimeFigureOut">
              <a:rPr lang="nl-NL" smtClean="0"/>
              <a:t>9-12-2015</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F7BD84C9-ECED-47BD-A623-D8C4DE80C8CE}" type="slidenum">
              <a:rPr lang="nl-NL" smtClean="0"/>
              <a:t>‹nr.›</a:t>
            </a:fld>
            <a:endParaRPr lang="nl-NL"/>
          </a:p>
        </p:txBody>
      </p:sp>
    </p:spTree>
    <p:extLst>
      <p:ext uri="{BB962C8B-B14F-4D97-AF65-F5344CB8AC3E}">
        <p14:creationId xmlns:p14="http://schemas.microsoft.com/office/powerpoint/2010/main" val="3808723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F40B4368-D678-4638-AF7C-19CEA304E3B5}" type="datetimeFigureOut">
              <a:rPr lang="nl-NL" smtClean="0"/>
              <a:t>9-12-2015</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F7BD84C9-ECED-47BD-A623-D8C4DE80C8CE}" type="slidenum">
              <a:rPr lang="nl-NL" smtClean="0"/>
              <a:t>‹nr.›</a:t>
            </a:fld>
            <a:endParaRPr lang="nl-NL"/>
          </a:p>
        </p:txBody>
      </p:sp>
    </p:spTree>
    <p:extLst>
      <p:ext uri="{BB962C8B-B14F-4D97-AF65-F5344CB8AC3E}">
        <p14:creationId xmlns:p14="http://schemas.microsoft.com/office/powerpoint/2010/main" val="719311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F40B4368-D678-4638-AF7C-19CEA304E3B5}" type="datetimeFigureOut">
              <a:rPr lang="nl-NL" smtClean="0"/>
              <a:t>9-12-2015</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F7BD84C9-ECED-47BD-A623-D8C4DE80C8CE}" type="slidenum">
              <a:rPr lang="nl-NL" smtClean="0"/>
              <a:t>‹nr.›</a:t>
            </a:fld>
            <a:endParaRPr lang="nl-NL"/>
          </a:p>
        </p:txBody>
      </p:sp>
    </p:spTree>
    <p:extLst>
      <p:ext uri="{BB962C8B-B14F-4D97-AF65-F5344CB8AC3E}">
        <p14:creationId xmlns:p14="http://schemas.microsoft.com/office/powerpoint/2010/main" val="25135416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F40B4368-D678-4638-AF7C-19CEA304E3B5}" type="datetimeFigureOut">
              <a:rPr lang="nl-NL" smtClean="0"/>
              <a:t>9-12-2015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F7BD84C9-ECED-47BD-A623-D8C4DE80C8CE}" type="slidenum">
              <a:rPr lang="nl-NL" smtClean="0"/>
              <a:t>‹nr.›</a:t>
            </a:fld>
            <a:endParaRPr lang="nl-NL"/>
          </a:p>
        </p:txBody>
      </p:sp>
    </p:spTree>
    <p:extLst>
      <p:ext uri="{BB962C8B-B14F-4D97-AF65-F5344CB8AC3E}">
        <p14:creationId xmlns:p14="http://schemas.microsoft.com/office/powerpoint/2010/main" val="23193617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F40B4368-D678-4638-AF7C-19CEA304E3B5}" type="datetimeFigureOut">
              <a:rPr lang="nl-NL" smtClean="0"/>
              <a:t>9-12-2015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F7BD84C9-ECED-47BD-A623-D8C4DE80C8CE}" type="slidenum">
              <a:rPr lang="nl-NL" smtClean="0"/>
              <a:t>‹nr.›</a:t>
            </a:fld>
            <a:endParaRPr lang="nl-NL"/>
          </a:p>
        </p:txBody>
      </p:sp>
    </p:spTree>
    <p:extLst>
      <p:ext uri="{BB962C8B-B14F-4D97-AF65-F5344CB8AC3E}">
        <p14:creationId xmlns:p14="http://schemas.microsoft.com/office/powerpoint/2010/main" val="16623673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0B4368-D678-4638-AF7C-19CEA304E3B5}" type="datetimeFigureOut">
              <a:rPr lang="nl-NL" smtClean="0"/>
              <a:t>9-12-2015</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BD84C9-ECED-47BD-A623-D8C4DE80C8CE}" type="slidenum">
              <a:rPr lang="nl-NL" smtClean="0"/>
              <a:t>‹nr.›</a:t>
            </a:fld>
            <a:endParaRPr lang="nl-NL"/>
          </a:p>
        </p:txBody>
      </p:sp>
    </p:spTree>
    <p:extLst>
      <p:ext uri="{BB962C8B-B14F-4D97-AF65-F5344CB8AC3E}">
        <p14:creationId xmlns:p14="http://schemas.microsoft.com/office/powerpoint/2010/main" val="21838028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hyperlink" Target="http://www.youtube.com/watch?v=a56RPZ_cbdc" TargetMode="External"/><Relationship Id="rId2" Type="http://schemas.openxmlformats.org/officeDocument/2006/relationships/image" Target="../media/image17.gif"/><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hyperlink" Target="http://www.youtube.com/watch?v=Cvy7MWjfVPE"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www.youtube.com/watch?v=z1CaN4thI5w" TargetMode="External"/><Relationship Id="rId2" Type="http://schemas.openxmlformats.org/officeDocument/2006/relationships/slideLayout" Target="../slideLayouts/slideLayout7.xml"/><Relationship Id="rId1" Type="http://schemas.openxmlformats.org/officeDocument/2006/relationships/tags" Target="../tags/tag3.xml"/><Relationship Id="rId6" Type="http://schemas.openxmlformats.org/officeDocument/2006/relationships/image" Target="../media/image21.jpeg"/><Relationship Id="rId5" Type="http://schemas.openxmlformats.org/officeDocument/2006/relationships/hyperlink" Target="http://www.youtube.com/watch?v=T6QKqFPRZSA" TargetMode="External"/><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4" Type="http://schemas.openxmlformats.org/officeDocument/2006/relationships/hyperlink" Target="http://www.youtube.com/watch?v=cA2SdBf-5ns"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www.youtube.com/watch?v=x-G28iyPtz0" TargetMode="External"/><Relationship Id="rId1" Type="http://schemas.openxmlformats.org/officeDocument/2006/relationships/slideLayout" Target="../slideLayouts/slideLayout7.xml"/><Relationship Id="rId5" Type="http://schemas.openxmlformats.org/officeDocument/2006/relationships/image" Target="../media/image26.jpeg"/><Relationship Id="rId4" Type="http://schemas.openxmlformats.org/officeDocument/2006/relationships/hyperlink" Target="http://www.youtube.com/watch?v=NBfgANuakI8"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 Id="rId5" Type="http://schemas.openxmlformats.org/officeDocument/2006/relationships/hyperlink" Target="http://www.youtube.com/watch?v=FnYXxkN0cBE" TargetMode="External"/><Relationship Id="rId4" Type="http://schemas.openxmlformats.org/officeDocument/2006/relationships/hyperlink" Target="http://www.youtube.com/watch?v=UAagkcFHzOs"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www.youtube.com/watch?v=cIFVphgqt3w" TargetMode="External"/><Relationship Id="rId2" Type="http://schemas.openxmlformats.org/officeDocument/2006/relationships/image" Target="../media/image29.jpeg"/><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1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 Id="rId4" Type="http://schemas.openxmlformats.org/officeDocument/2006/relationships/image" Target="../media/image35.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youtube.com/watch?v=zHW5RVvg2v4" TargetMode="External"/><Relationship Id="rId1" Type="http://schemas.openxmlformats.org/officeDocument/2006/relationships/slideLayout" Target="../slideLayouts/slideLayout2.xml"/><Relationship Id="rId4" Type="http://schemas.openxmlformats.org/officeDocument/2006/relationships/hyperlink" Target="http://www.youtube.com/watch?v=qCjtnPOgjvI"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 Id="rId4" Type="http://schemas.openxmlformats.org/officeDocument/2006/relationships/image" Target="../media/image38.jpeg"/></Relationships>
</file>

<file path=ppt/slides/_rels/slide21.xml.rels><?xml version="1.0" encoding="UTF-8" standalone="yes"?>
<Relationships xmlns="http://schemas.openxmlformats.org/package/2006/relationships"><Relationship Id="rId3" Type="http://schemas.openxmlformats.org/officeDocument/2006/relationships/hyperlink" Target="http://www.youtube.com/watch?v=oAnar9OabqU" TargetMode="External"/><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1.gif"/><Relationship Id="rId2" Type="http://schemas.openxmlformats.org/officeDocument/2006/relationships/image" Target="../media/image40.gif"/><Relationship Id="rId1" Type="http://schemas.openxmlformats.org/officeDocument/2006/relationships/slideLayout" Target="../slideLayouts/slideLayout7.xml"/><Relationship Id="rId5" Type="http://schemas.openxmlformats.org/officeDocument/2006/relationships/image" Target="../media/image43.jpeg"/><Relationship Id="rId4" Type="http://schemas.openxmlformats.org/officeDocument/2006/relationships/image" Target="../media/image42.jpeg"/></Relationships>
</file>

<file path=ppt/slides/_rels/slide2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hyperlink" Target="http://www.youtube.com/watch?v=_rimV4Uya6A" TargetMode="Externa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http://www.parool.nl/static/FOTO/pe/17/0/5/art_large_11645.jpg" TargetMode="External"/><Relationship Id="rId2" Type="http://schemas.openxmlformats.org/officeDocument/2006/relationships/image" Target="../media/image49.jpeg"/><Relationship Id="rId1" Type="http://schemas.openxmlformats.org/officeDocument/2006/relationships/slideLayout" Target="../slideLayouts/slideLayout7.xml"/><Relationship Id="rId5" Type="http://schemas.openxmlformats.org/officeDocument/2006/relationships/hyperlink" Target="http://www.youtube.com/watch?v=rBkRALSJUvw" TargetMode="External"/><Relationship Id="rId4" Type="http://schemas.openxmlformats.org/officeDocument/2006/relationships/image" Target="../media/image50.png"/></Relationships>
</file>

<file path=ppt/slides/_rels/slide28.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hyperlink" Target="http://www.youtube.com/watch?v=YgSPaXgAdzE" TargetMode="External"/><Relationship Id="rId2" Type="http://schemas.openxmlformats.org/officeDocument/2006/relationships/image" Target="../media/image52.jpeg"/><Relationship Id="rId1" Type="http://schemas.openxmlformats.org/officeDocument/2006/relationships/slideLayout" Target="../slideLayouts/slideLayout7.xml"/><Relationship Id="rId4" Type="http://schemas.openxmlformats.org/officeDocument/2006/relationships/hyperlink" Target="http://www.youtube.com/watch?v=aa3rBVb3v4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hyperlink" Target="http://www.youtube.com/watch?v=wqcizZebcaU" TargetMode="Externa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hyperlink" Target="http://www.youtube.com/watch?v=RbZPyWI0Wds" TargetMode="External"/><Relationship Id="rId1" Type="http://schemas.openxmlformats.org/officeDocument/2006/relationships/slideLayout" Target="../slideLayouts/slideLayout7.xml"/><Relationship Id="rId4" Type="http://schemas.openxmlformats.org/officeDocument/2006/relationships/image" Target="../media/image55.jpeg"/></Relationships>
</file>

<file path=ppt/slides/_rels/slide32.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hyperlink" Target="http://www.youtube.com/watch?v=SLqMtpidaNw" TargetMode="External"/><Relationship Id="rId1" Type="http://schemas.openxmlformats.org/officeDocument/2006/relationships/slideLayout" Target="../slideLayouts/slideLayout7.xml"/><Relationship Id="rId4" Type="http://schemas.openxmlformats.org/officeDocument/2006/relationships/image" Target="../media/image57.jpeg"/></Relationships>
</file>

<file path=ppt/slides/_rels/slide33.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hyperlink" Target="http://www.youtube.com/watch?v=vkPNbTjQgVU" TargetMode="Externa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hyperlink" Target="http://www.youtube.com/watch?v=hmDIQVK0LC0" TargetMode="External"/><Relationship Id="rId1" Type="http://schemas.openxmlformats.org/officeDocument/2006/relationships/slideLayout" Target="../slideLayouts/slideLayout7.xml"/><Relationship Id="rId6" Type="http://schemas.openxmlformats.org/officeDocument/2006/relationships/hyperlink" Target="http://www.youtube.com/watch?v=w3Y7PdPkOFQ" TargetMode="External"/><Relationship Id="rId5" Type="http://schemas.openxmlformats.org/officeDocument/2006/relationships/image" Target="../media/image61.jpeg"/><Relationship Id="rId4" Type="http://schemas.openxmlformats.org/officeDocument/2006/relationships/image" Target="../media/image60.jpeg"/></Relationships>
</file>

<file path=ppt/slides/_rels/slide35.xml.rels><?xml version="1.0" encoding="UTF-8" standalone="yes"?>
<Relationships xmlns="http://schemas.openxmlformats.org/package/2006/relationships"><Relationship Id="rId3" Type="http://schemas.openxmlformats.org/officeDocument/2006/relationships/hyperlink" Target="http://www.youtube.com/watch?v=xzrXji981bU" TargetMode="External"/><Relationship Id="rId2" Type="http://schemas.openxmlformats.org/officeDocument/2006/relationships/image" Target="../media/image62.jpeg"/><Relationship Id="rId1" Type="http://schemas.openxmlformats.org/officeDocument/2006/relationships/slideLayout" Target="../slideLayouts/slideLayout7.xml"/><Relationship Id="rId4" Type="http://schemas.openxmlformats.org/officeDocument/2006/relationships/image" Target="../media/image63.jpeg"/></Relationships>
</file>

<file path=ppt/slides/_rels/slide36.xml.rels><?xml version="1.0" encoding="UTF-8" standalone="yes"?>
<Relationships xmlns="http://schemas.openxmlformats.org/package/2006/relationships"><Relationship Id="rId3" Type="http://schemas.openxmlformats.org/officeDocument/2006/relationships/hyperlink" Target="http://www.youtube.com/watch?v=oQCTbCcSxis" TargetMode="External"/><Relationship Id="rId2" Type="http://schemas.openxmlformats.org/officeDocument/2006/relationships/image" Target="../media/image64.jpeg"/><Relationship Id="rId1" Type="http://schemas.openxmlformats.org/officeDocument/2006/relationships/slideLayout" Target="../slideLayouts/slideLayout7.xml"/><Relationship Id="rId5" Type="http://schemas.openxmlformats.org/officeDocument/2006/relationships/image" Target="../media/image66.jpeg"/><Relationship Id="rId4" Type="http://schemas.openxmlformats.org/officeDocument/2006/relationships/image" Target="../media/image65.jpeg"/></Relationships>
</file>

<file path=ppt/slides/_rels/slide37.xml.rels><?xml version="1.0" encoding="UTF-8" standalone="yes"?>
<Relationships xmlns="http://schemas.openxmlformats.org/package/2006/relationships"><Relationship Id="rId3" Type="http://schemas.openxmlformats.org/officeDocument/2006/relationships/image" Target="../media/image67.jpeg"/><Relationship Id="rId7" Type="http://schemas.openxmlformats.org/officeDocument/2006/relationships/image" Target="../media/image69.jpeg"/><Relationship Id="rId2" Type="http://schemas.openxmlformats.org/officeDocument/2006/relationships/hyperlink" Target="http://www.youtube.com/watch?v=vayksn4Y93A" TargetMode="External"/><Relationship Id="rId1" Type="http://schemas.openxmlformats.org/officeDocument/2006/relationships/slideLayout" Target="../slideLayouts/slideLayout7.xml"/><Relationship Id="rId6" Type="http://schemas.openxmlformats.org/officeDocument/2006/relationships/hyperlink" Target="http://www.youtube.com/watch?v=ztD3mRMdqSw" TargetMode="External"/><Relationship Id="rId5" Type="http://schemas.openxmlformats.org/officeDocument/2006/relationships/image" Target="../media/image68.jpeg"/><Relationship Id="rId4" Type="http://schemas.openxmlformats.org/officeDocument/2006/relationships/hyperlink" Target="http://www.youtube.com/watch?v=ot6C1ZKyiME"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70.jpeg"/><Relationship Id="rId1" Type="http://schemas.openxmlformats.org/officeDocument/2006/relationships/slideLayout" Target="../slideLayouts/slideLayout7.xml"/><Relationship Id="rId5" Type="http://schemas.openxmlformats.org/officeDocument/2006/relationships/image" Target="../media/image72.jpeg"/><Relationship Id="rId4" Type="http://schemas.openxmlformats.org/officeDocument/2006/relationships/hyperlink" Target="http://www.youtube.com/watch?v=Zq7WkSuTcrs"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image" Target="../media/image7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hyperlink" Target="http://www.youtube.com/watch?v=-9lnbIGHzUM" TargetMode="External"/><Relationship Id="rId1" Type="http://schemas.openxmlformats.org/officeDocument/2006/relationships/slideLayout" Target="../slideLayouts/slideLayout7.xml"/><Relationship Id="rId5" Type="http://schemas.openxmlformats.org/officeDocument/2006/relationships/image" Target="../media/image76.jpeg"/><Relationship Id="rId4" Type="http://schemas.openxmlformats.org/officeDocument/2006/relationships/hyperlink" Target="http://www.youtube.com/watch?v=3G3XomkkTPY"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www.youtube.com/watch?v=zrkwJosTaOg" TargetMode="External"/><Relationship Id="rId2" Type="http://schemas.openxmlformats.org/officeDocument/2006/relationships/image" Target="../media/image77.jpeg"/><Relationship Id="rId1" Type="http://schemas.openxmlformats.org/officeDocument/2006/relationships/slideLayout" Target="../slideLayouts/slideLayout7.xml"/><Relationship Id="rId5" Type="http://schemas.openxmlformats.org/officeDocument/2006/relationships/hyperlink" Target="http://www.youtube.com/watch?v=hx5Cu7U-Fkg" TargetMode="External"/><Relationship Id="rId4" Type="http://schemas.openxmlformats.org/officeDocument/2006/relationships/image" Target="../media/image78.jpeg"/></Relationships>
</file>

<file path=ppt/slides/_rels/slide42.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image" Target="../media/image79.jpeg"/><Relationship Id="rId1" Type="http://schemas.openxmlformats.org/officeDocument/2006/relationships/slideLayout" Target="../slideLayouts/slideLayout7.xml"/><Relationship Id="rId6" Type="http://schemas.openxmlformats.org/officeDocument/2006/relationships/image" Target="../media/image82.jpeg"/><Relationship Id="rId5" Type="http://schemas.openxmlformats.org/officeDocument/2006/relationships/hyperlink" Target="http://www.youtube.com/watch?v=9ODGXzPiZEk" TargetMode="External"/><Relationship Id="rId4" Type="http://schemas.openxmlformats.org/officeDocument/2006/relationships/image" Target="../media/image81.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youtube.com/watch?v=BiPlGSKygnk" TargetMode="External"/><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12.pn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www.youtube.com/watch?v=sOnqjkJTMaA" TargetMode="External"/><Relationship Id="rId1" Type="http://schemas.openxmlformats.org/officeDocument/2006/relationships/slideLayout" Target="../slideLayouts/slideLayout2.xml"/><Relationship Id="rId4" Type="http://schemas.openxmlformats.org/officeDocument/2006/relationships/image" Target="../media/image14.gif"/></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smtClean="0">
                <a:solidFill>
                  <a:schemeClr val="accent3"/>
                </a:solidFill>
              </a:rPr>
              <a:t>Zappen </a:t>
            </a:r>
            <a:r>
              <a:rPr lang="nl-NL" dirty="0" smtClean="0">
                <a:solidFill>
                  <a:schemeClr val="accent3"/>
                </a:solidFill>
              </a:rPr>
              <a:t>door een labyrint</a:t>
            </a:r>
            <a:endParaRPr lang="nl-NL" dirty="0">
              <a:solidFill>
                <a:schemeClr val="accent3"/>
              </a:solidFill>
            </a:endParaRPr>
          </a:p>
        </p:txBody>
      </p:sp>
      <p:sp>
        <p:nvSpPr>
          <p:cNvPr id="3" name="Ondertitel 2"/>
          <p:cNvSpPr>
            <a:spLocks noGrp="1"/>
          </p:cNvSpPr>
          <p:nvPr>
            <p:ph type="subTitle" idx="1"/>
          </p:nvPr>
        </p:nvSpPr>
        <p:spPr>
          <a:xfrm>
            <a:off x="1403648" y="3356992"/>
            <a:ext cx="6400800" cy="1752600"/>
          </a:xfrm>
        </p:spPr>
        <p:txBody>
          <a:bodyPr/>
          <a:lstStyle/>
          <a:p>
            <a:r>
              <a:rPr lang="nl-NL" dirty="0" smtClean="0">
                <a:solidFill>
                  <a:schemeClr val="accent6"/>
                </a:solidFill>
              </a:rPr>
              <a:t>Mix in de tweede helft van de twintigste eeuw. </a:t>
            </a:r>
            <a:endParaRPr lang="nl-NL" dirty="0">
              <a:solidFill>
                <a:schemeClr val="accent6"/>
              </a:solidFill>
            </a:endParaRPr>
          </a:p>
        </p:txBody>
      </p:sp>
      <p:pic>
        <p:nvPicPr>
          <p:cNvPr id="1026" name="Picture 2" descr="http://www.zakros.com/jhu/apmSu03/Holzer_protect.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6096" y="4365104"/>
            <a:ext cx="3390156" cy="2239432"/>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8831439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p:cNvSpPr txBox="1"/>
          <p:nvPr/>
        </p:nvSpPr>
        <p:spPr>
          <a:xfrm>
            <a:off x="225665" y="301298"/>
            <a:ext cx="6408712" cy="646331"/>
          </a:xfrm>
          <a:prstGeom prst="rect">
            <a:avLst/>
          </a:prstGeom>
          <a:noFill/>
        </p:spPr>
        <p:txBody>
          <a:bodyPr wrap="square" rtlCol="0">
            <a:spAutoFit/>
          </a:bodyPr>
          <a:lstStyle/>
          <a:p>
            <a:r>
              <a:rPr lang="nl-NL" dirty="0" smtClean="0">
                <a:solidFill>
                  <a:schemeClr val="accent3"/>
                </a:solidFill>
              </a:rPr>
              <a:t>Eindeloze televisie </a:t>
            </a:r>
            <a:r>
              <a:rPr lang="nl-NL" dirty="0" err="1" smtClean="0">
                <a:solidFill>
                  <a:schemeClr val="accent3"/>
                </a:solidFill>
              </a:rPr>
              <a:t>blz</a:t>
            </a:r>
            <a:r>
              <a:rPr lang="nl-NL" dirty="0" smtClean="0">
                <a:solidFill>
                  <a:schemeClr val="accent3"/>
                </a:solidFill>
              </a:rPr>
              <a:t> 112-113</a:t>
            </a:r>
          </a:p>
          <a:p>
            <a:endParaRPr lang="nl-NL" dirty="0">
              <a:solidFill>
                <a:schemeClr val="accent3"/>
              </a:solidFill>
            </a:endParaRPr>
          </a:p>
        </p:txBody>
      </p:sp>
      <p:sp>
        <p:nvSpPr>
          <p:cNvPr id="5" name="Tekstvak 4"/>
          <p:cNvSpPr txBox="1"/>
          <p:nvPr/>
        </p:nvSpPr>
        <p:spPr>
          <a:xfrm>
            <a:off x="239998" y="762963"/>
            <a:ext cx="3565147" cy="369332"/>
          </a:xfrm>
          <a:prstGeom prst="rect">
            <a:avLst/>
          </a:prstGeom>
          <a:noFill/>
        </p:spPr>
        <p:txBody>
          <a:bodyPr wrap="square" rtlCol="0">
            <a:spAutoFit/>
          </a:bodyPr>
          <a:lstStyle/>
          <a:p>
            <a:r>
              <a:rPr lang="nl-NL" dirty="0" err="1" smtClean="0">
                <a:solidFill>
                  <a:schemeClr val="accent6"/>
                </a:solidFill>
              </a:rPr>
              <a:t>Pipilotti</a:t>
            </a:r>
            <a:r>
              <a:rPr lang="nl-NL" dirty="0" smtClean="0">
                <a:solidFill>
                  <a:schemeClr val="accent6"/>
                </a:solidFill>
              </a:rPr>
              <a:t> Rist  </a:t>
            </a:r>
            <a:endParaRPr lang="nl-NL" dirty="0">
              <a:solidFill>
                <a:schemeClr val="accent6"/>
              </a:solidFill>
            </a:endParaRPr>
          </a:p>
        </p:txBody>
      </p:sp>
      <p:sp>
        <p:nvSpPr>
          <p:cNvPr id="6" name="Tekstvak 5"/>
          <p:cNvSpPr txBox="1"/>
          <p:nvPr/>
        </p:nvSpPr>
        <p:spPr>
          <a:xfrm>
            <a:off x="239998" y="1484784"/>
            <a:ext cx="4259994" cy="646331"/>
          </a:xfrm>
          <a:prstGeom prst="rect">
            <a:avLst/>
          </a:prstGeom>
          <a:noFill/>
        </p:spPr>
        <p:txBody>
          <a:bodyPr wrap="square" rtlCol="0">
            <a:spAutoFit/>
          </a:bodyPr>
          <a:lstStyle/>
          <a:p>
            <a:r>
              <a:rPr lang="nl-NL" dirty="0" smtClean="0"/>
              <a:t>Ever is Over </a:t>
            </a:r>
            <a:r>
              <a:rPr lang="nl-NL" dirty="0" err="1" smtClean="0"/>
              <a:t>All</a:t>
            </a:r>
            <a:r>
              <a:rPr lang="nl-NL" dirty="0" smtClean="0"/>
              <a:t>  1997</a:t>
            </a:r>
          </a:p>
          <a:p>
            <a:r>
              <a:rPr lang="nl-NL" dirty="0" smtClean="0"/>
              <a:t>Niet alles is wat het lijkt.</a:t>
            </a:r>
            <a:endParaRPr lang="nl-NL" dirty="0"/>
          </a:p>
        </p:txBody>
      </p:sp>
      <p:pic>
        <p:nvPicPr>
          <p:cNvPr id="3074" name="Picture 2" descr="http://dbprng00ikc2j.cloudfront.net/work/image/505492/qg7swq/20111017081346-28_ever_is_over_all.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0757" y="2492896"/>
            <a:ext cx="3038475" cy="228600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www.brooklynmuseum.org/eascfa/feminist_art_base/archive/images/130.333.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4008" y="2492895"/>
            <a:ext cx="3446952" cy="2286001"/>
          </a:xfrm>
          <a:prstGeom prst="rect">
            <a:avLst/>
          </a:prstGeom>
          <a:noFill/>
          <a:extLst>
            <a:ext uri="{909E8E84-426E-40DD-AFC4-6F175D3DCCD1}">
              <a14:hiddenFill xmlns:a14="http://schemas.microsoft.com/office/drawing/2010/main">
                <a:solidFill>
                  <a:srgbClr val="FFFFFF"/>
                </a:solidFill>
              </a14:hiddenFill>
            </a:ext>
          </a:extLst>
        </p:spPr>
      </p:pic>
      <p:sp>
        <p:nvSpPr>
          <p:cNvPr id="7" name="Tekstvak 6"/>
          <p:cNvSpPr txBox="1"/>
          <p:nvPr/>
        </p:nvSpPr>
        <p:spPr>
          <a:xfrm>
            <a:off x="850757" y="5013176"/>
            <a:ext cx="7240202" cy="923330"/>
          </a:xfrm>
          <a:prstGeom prst="rect">
            <a:avLst/>
          </a:prstGeom>
          <a:noFill/>
        </p:spPr>
        <p:txBody>
          <a:bodyPr wrap="square" rtlCol="0">
            <a:spAutoFit/>
          </a:bodyPr>
          <a:lstStyle/>
          <a:p>
            <a:r>
              <a:rPr lang="nl-NL" i="1" dirty="0" smtClean="0"/>
              <a:t>Ik ben echt een televisie kind. Ik ken het gevoel dat je niet meer uit elkaar kunt houden wat je ‘s middags in het bos beleefd hebt en wat je daarna op televisie gezien hebt. </a:t>
            </a:r>
            <a:endParaRPr lang="nl-NL" i="1" dirty="0"/>
          </a:p>
        </p:txBody>
      </p:sp>
    </p:spTree>
    <p:extLst>
      <p:ext uri="{BB962C8B-B14F-4D97-AF65-F5344CB8AC3E}">
        <p14:creationId xmlns:p14="http://schemas.microsoft.com/office/powerpoint/2010/main" val="37554126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225665" y="301298"/>
            <a:ext cx="6408712" cy="646331"/>
          </a:xfrm>
          <a:prstGeom prst="rect">
            <a:avLst/>
          </a:prstGeom>
          <a:noFill/>
        </p:spPr>
        <p:txBody>
          <a:bodyPr wrap="square" rtlCol="0">
            <a:spAutoFit/>
          </a:bodyPr>
          <a:lstStyle/>
          <a:p>
            <a:r>
              <a:rPr lang="nl-NL" dirty="0" smtClean="0">
                <a:solidFill>
                  <a:schemeClr val="accent3"/>
                </a:solidFill>
              </a:rPr>
              <a:t>Muziek uit de getto </a:t>
            </a:r>
            <a:r>
              <a:rPr lang="nl-NL" dirty="0" err="1" smtClean="0">
                <a:solidFill>
                  <a:schemeClr val="accent3"/>
                </a:solidFill>
              </a:rPr>
              <a:t>blz</a:t>
            </a:r>
            <a:r>
              <a:rPr lang="nl-NL" dirty="0" smtClean="0">
                <a:solidFill>
                  <a:schemeClr val="accent3"/>
                </a:solidFill>
              </a:rPr>
              <a:t> 114-115</a:t>
            </a:r>
          </a:p>
          <a:p>
            <a:endParaRPr lang="nl-NL" dirty="0">
              <a:solidFill>
                <a:schemeClr val="accent3"/>
              </a:solidFill>
            </a:endParaRPr>
          </a:p>
        </p:txBody>
      </p:sp>
      <p:sp>
        <p:nvSpPr>
          <p:cNvPr id="3" name="Tekstvak 2"/>
          <p:cNvSpPr txBox="1"/>
          <p:nvPr/>
        </p:nvSpPr>
        <p:spPr>
          <a:xfrm>
            <a:off x="239998" y="762963"/>
            <a:ext cx="3565147" cy="369332"/>
          </a:xfrm>
          <a:prstGeom prst="rect">
            <a:avLst/>
          </a:prstGeom>
          <a:noFill/>
        </p:spPr>
        <p:txBody>
          <a:bodyPr wrap="square" rtlCol="0">
            <a:spAutoFit/>
          </a:bodyPr>
          <a:lstStyle/>
          <a:p>
            <a:r>
              <a:rPr lang="nl-NL" dirty="0" smtClean="0">
                <a:solidFill>
                  <a:schemeClr val="accent6"/>
                </a:solidFill>
              </a:rPr>
              <a:t>Underground  </a:t>
            </a:r>
            <a:endParaRPr lang="nl-NL" dirty="0">
              <a:solidFill>
                <a:schemeClr val="accent6"/>
              </a:solidFill>
            </a:endParaRPr>
          </a:p>
        </p:txBody>
      </p:sp>
      <p:sp>
        <p:nvSpPr>
          <p:cNvPr id="4" name="Tekstvak 3"/>
          <p:cNvSpPr txBox="1"/>
          <p:nvPr/>
        </p:nvSpPr>
        <p:spPr>
          <a:xfrm>
            <a:off x="323528" y="1340768"/>
            <a:ext cx="5184576" cy="1200329"/>
          </a:xfrm>
          <a:prstGeom prst="rect">
            <a:avLst/>
          </a:prstGeom>
          <a:noFill/>
        </p:spPr>
        <p:txBody>
          <a:bodyPr wrap="square" rtlCol="0">
            <a:spAutoFit/>
          </a:bodyPr>
          <a:lstStyle/>
          <a:p>
            <a:pPr marL="285750" indent="-285750">
              <a:buFontTx/>
              <a:buChar char="-"/>
            </a:pPr>
            <a:r>
              <a:rPr lang="nl-NL" dirty="0" smtClean="0"/>
              <a:t>Hip hop en house ontstaan in de underground.</a:t>
            </a:r>
          </a:p>
          <a:p>
            <a:pPr marL="285750" indent="-285750">
              <a:buFontTx/>
              <a:buChar char="-"/>
            </a:pPr>
            <a:r>
              <a:rPr lang="nl-NL" dirty="0" smtClean="0"/>
              <a:t>New York </a:t>
            </a:r>
            <a:r>
              <a:rPr lang="nl-NL" dirty="0"/>
              <a:t>(</a:t>
            </a:r>
            <a:r>
              <a:rPr lang="nl-NL" dirty="0" smtClean="0"/>
              <a:t>The Bronx), 1976  </a:t>
            </a:r>
          </a:p>
          <a:p>
            <a:pPr marL="285750" indent="-285750">
              <a:buFontTx/>
              <a:buChar char="-"/>
            </a:pPr>
            <a:r>
              <a:rPr lang="nl-NL" dirty="0" smtClean="0"/>
              <a:t>DJ en MC</a:t>
            </a:r>
          </a:p>
          <a:p>
            <a:pPr marL="285750" indent="-285750">
              <a:buFontTx/>
              <a:buChar char="-"/>
            </a:pPr>
            <a:endParaRPr lang="nl-NL" dirty="0"/>
          </a:p>
        </p:txBody>
      </p:sp>
      <p:pic>
        <p:nvPicPr>
          <p:cNvPr id="4098" name="Picture 2" descr="http://newsflash.bigshotmag.com/wp-content/uploads/2008/07/pe_contest.gif">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2420888"/>
            <a:ext cx="5524500" cy="3848101"/>
          </a:xfrm>
          <a:prstGeom prst="rect">
            <a:avLst/>
          </a:prstGeom>
          <a:noFill/>
          <a:extLst>
            <a:ext uri="{909E8E84-426E-40DD-AFC4-6F175D3DCCD1}">
              <a14:hiddenFill xmlns:a14="http://schemas.microsoft.com/office/drawing/2010/main">
                <a:solidFill>
                  <a:srgbClr val="FFFFFF"/>
                </a:solidFill>
              </a14:hiddenFill>
            </a:ext>
          </a:extLst>
        </p:spPr>
      </p:pic>
      <p:sp>
        <p:nvSpPr>
          <p:cNvPr id="5" name="Tekstvak 4"/>
          <p:cNvSpPr txBox="1"/>
          <p:nvPr/>
        </p:nvSpPr>
        <p:spPr>
          <a:xfrm>
            <a:off x="5851979" y="5366507"/>
            <a:ext cx="3188468" cy="923330"/>
          </a:xfrm>
          <a:prstGeom prst="rect">
            <a:avLst/>
          </a:prstGeom>
          <a:noFill/>
        </p:spPr>
        <p:txBody>
          <a:bodyPr wrap="square" rtlCol="0">
            <a:spAutoFit/>
          </a:bodyPr>
          <a:lstStyle/>
          <a:p>
            <a:r>
              <a:rPr lang="nl-NL" dirty="0" smtClean="0"/>
              <a:t>Public </a:t>
            </a:r>
            <a:r>
              <a:rPr lang="nl-NL" dirty="0" err="1" smtClean="0"/>
              <a:t>Enemy</a:t>
            </a:r>
            <a:endParaRPr lang="nl-NL" dirty="0" smtClean="0"/>
          </a:p>
          <a:p>
            <a:r>
              <a:rPr lang="nl-NL" dirty="0" smtClean="0"/>
              <a:t>Geen instrument is zelf ingespeeld</a:t>
            </a:r>
            <a:endParaRPr lang="nl-NL" dirty="0"/>
          </a:p>
        </p:txBody>
      </p:sp>
      <p:sp>
        <p:nvSpPr>
          <p:cNvPr id="6" name="Rechthoek 5"/>
          <p:cNvSpPr/>
          <p:nvPr/>
        </p:nvSpPr>
        <p:spPr>
          <a:xfrm>
            <a:off x="4362710" y="201767"/>
            <a:ext cx="4572000" cy="646331"/>
          </a:xfrm>
          <a:prstGeom prst="rect">
            <a:avLst/>
          </a:prstGeom>
        </p:spPr>
        <p:txBody>
          <a:bodyPr>
            <a:spAutoFit/>
          </a:bodyPr>
          <a:lstStyle/>
          <a:p>
            <a:r>
              <a:rPr lang="nl-NL" dirty="0"/>
              <a:t>https://www.youtube.com/watch?v=Tu3AVjfhvqo</a:t>
            </a:r>
          </a:p>
        </p:txBody>
      </p:sp>
    </p:spTree>
    <p:extLst>
      <p:ext uri="{BB962C8B-B14F-4D97-AF65-F5344CB8AC3E}">
        <p14:creationId xmlns:p14="http://schemas.microsoft.com/office/powerpoint/2010/main" val="41483961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225665" y="301298"/>
            <a:ext cx="6408712" cy="646331"/>
          </a:xfrm>
          <a:prstGeom prst="rect">
            <a:avLst/>
          </a:prstGeom>
          <a:noFill/>
        </p:spPr>
        <p:txBody>
          <a:bodyPr wrap="square" rtlCol="0">
            <a:spAutoFit/>
          </a:bodyPr>
          <a:lstStyle/>
          <a:p>
            <a:r>
              <a:rPr lang="nl-NL" dirty="0" smtClean="0">
                <a:solidFill>
                  <a:schemeClr val="accent3"/>
                </a:solidFill>
              </a:rPr>
              <a:t>Muziek uit de getto </a:t>
            </a:r>
            <a:r>
              <a:rPr lang="nl-NL" dirty="0" err="1" smtClean="0">
                <a:solidFill>
                  <a:schemeClr val="accent3"/>
                </a:solidFill>
              </a:rPr>
              <a:t>blz</a:t>
            </a:r>
            <a:r>
              <a:rPr lang="nl-NL" dirty="0" smtClean="0">
                <a:solidFill>
                  <a:schemeClr val="accent3"/>
                </a:solidFill>
              </a:rPr>
              <a:t> 114-115</a:t>
            </a:r>
          </a:p>
          <a:p>
            <a:endParaRPr lang="nl-NL" dirty="0">
              <a:solidFill>
                <a:schemeClr val="accent3"/>
              </a:solidFill>
            </a:endParaRPr>
          </a:p>
        </p:txBody>
      </p:sp>
      <p:sp>
        <p:nvSpPr>
          <p:cNvPr id="3" name="Tekstvak 2"/>
          <p:cNvSpPr txBox="1"/>
          <p:nvPr/>
        </p:nvSpPr>
        <p:spPr>
          <a:xfrm>
            <a:off x="239998" y="762963"/>
            <a:ext cx="3565147" cy="369332"/>
          </a:xfrm>
          <a:prstGeom prst="rect">
            <a:avLst/>
          </a:prstGeom>
          <a:noFill/>
        </p:spPr>
        <p:txBody>
          <a:bodyPr wrap="square" rtlCol="0">
            <a:spAutoFit/>
          </a:bodyPr>
          <a:lstStyle/>
          <a:p>
            <a:r>
              <a:rPr lang="nl-NL" dirty="0" smtClean="0">
                <a:solidFill>
                  <a:schemeClr val="accent6"/>
                </a:solidFill>
              </a:rPr>
              <a:t>Underground  </a:t>
            </a:r>
            <a:endParaRPr lang="nl-NL" dirty="0">
              <a:solidFill>
                <a:schemeClr val="accent6"/>
              </a:solidFill>
            </a:endParaRPr>
          </a:p>
        </p:txBody>
      </p:sp>
      <p:sp>
        <p:nvSpPr>
          <p:cNvPr id="4" name="AutoShape 2" descr="data:image/jpeg;base64,/9j/4AAQSkZJRgABAQAAAQABAAD/2wCEAAkGBhQSERUUExQWFBUWFxwaFxgYFxoYHBgcGR0dHBwfGBwYHCYeGB0kHRwXHy8gJCcqLC0sGh4xNTAqNSYrLCkBCQoKDgwOGg8PGjQlHyUvNiwsKi8tLC4xLDI0LDYsLCwvLDUqLSsqLDAtKiwpMiwsLC4sKiwtLC8vLCwtLCwpLP/AABEIAOIA3wMBIgACEQEDEQH/xAAcAAACAgMBAQAAAAAAAAAAAAAFBgMEAAIHAQj/xABGEAACAgAEAwYDBQUFBgUFAAABAgMRAAQSIQUxQQYTIlFhcTKBkQcjQlKhFGJysdEzgpLB8BUkQ6Lh8VRjc4PCFhdTsrP/xAAbAQABBQEBAAAAAAAAAAAAAAAEAAECAwUGB//EADURAAEDAwMCAwcEAgIDAQAAAAECAxEABCESMUEFUWFxgRMUIjKRofCxwdHhBmIzQiNS8RX/2gAMAwEAAhEDEQA/AHPJ8KQeKKTbpe4+owby8jr8S36g3jh/Au082VYFDa3uhOx/ofXHaezPHI83CJI+fJl6qfI4jTAzRWOUH099seTwA4nCjHjLWFT0i9rYv2bN5XOckJOXmP7r7oT5gNZ+QwyYg7aZJZeH5pXFgQsw9Cg1KfqBil2XzLSZPLuxtmiQknqaG59+eON/yW3AKHhzg/qP3ou2VumimMwO4rxtIKBDO5BYIgBOkczuQAOnOyaAvAw9pm73VSCBXCtzLFWAKyXyVaZGqj4STd7Y5lFs4sSBj8/+VepxKcE0yYzCrw/NyR5n712YlzDJZ2Fm4mVR4VBBUbD/AIm91hqxF5otECZ/Pz0inQsLrMLvA+0Es8qagipJCzqossCGQeJjQOz8go+eGJeYwk9npQjZQk0O7dDe1eDUf/5nF9shKkLkZ/on9hVbiiFJFNPF+I9xEZNJfxKtWF+JgoJJ5AEjejgRP2hmHNYIx5tIzf8AxQfrixneMwzxZhEHe1C7VTBZAAdkYbsLoWvmKOF3JcQjUgq2TRtv+D4/mZZSxwRb240HWnI7g/g+lVuuEHCsUZyfFp3mhXvImV2JOmMjwqpY0TIeukX64MZjjcEbFXmiVhzBdQR7i9sAezuV0zooNiKBt/MuyAHbYfC2NM1JAZpWEmaQlyGZIw8ZZAEOkd2x200fUHDLZQtyIwBwI5xx28KSHFBEzzzRz/6lyv8A4iL/ABr/AFxPkuKxTEiKRXK0SFN1d1f0P0wpLmLmVY52lXSxk1Rd3p5BRZA3Js1XJfXDB2Zh+7aU85jqF/kGyfUW/wDfxW/bIbROZ/NwUg7AmpNuqUqKMY5r9oue73NxwD4YE1t6s/L6CvqcdJJxx7iU5kzM05Vgs7ExGtiiCgedixpO/mMaH+PtBdzrPAx5n+pprlUJjvQ6TnjQDGx3NCyTsABZJ9AOZwTj7Py1qcxxD99t/wBLA+uO5dfbZ/5FRQjbK3PkE0MjjLEAcyQB7kgD+eG7LDQNEICqpoyEWzsNjXTnYs3yoCt8A14XJE6SUJEV1JaM6wKYHfrg7kxSlequ4P8AiJH1BB+eHtWmL98JWdSQJjgmQM+Xbxqm9dfsmNSMKJiewiceffwrdmk/MrjqrqKPzWq+YOBGf4Osis8SlHT44ufzT+YrY77AisGzius4SR5T8McdN6kkMB7gf/uMW9VsGbRk3FuNKgRgbKkxEbfShulX79y8GHzqSQcndOJmaS8SKMa/zxumFRVEe0XBUTNhQdCSAMKF6bvYDbqOXrgx2IzZyeeSPUxSYEEMhQg70aJ9OfqcLnHuJnMzGTTS8lXyA6E9Tvfzxf7Pa5c/DaqGRvFpVV+C9zpFE8heFT813gHbGr40ynw74Xc12vEwePKby6SYXdRol0EaxH4hbabKkgA1e4F4RUBvU6i+03MsnDZwvOTRH/jYX+gI+eB8/HEgjSKEowjRFMjHwKNI08iNbEaTpBHMWdwCD4tx+VxlUpp378mNiAupXVgyuAAFlU7A0NttvFj2Q6e7eEKsYWRtewETMR4wvWSjIoFbM2/Kjy/VlouFNjjJ9exG4IiB3PBiDJDhTMVbzvGDIFZtJaMsyPGCA6gffIQSSHCjWBe/d9CCMVY6SXQaKMukdQVNmP5AmSP2MIx5mJZF72SQaXQRykVR1KWPiA2DtEIgwG25xJxHKLCWjc0kRoHr3EmwI9YyAR+9AvnjLCUj4B9vQ49SPUk4GAlScmtmhjFx63LuFUsxZypAPdknkh225XXXDdwvO97ErkUxFMPJlNMPkwOFiDh80pZShVjGVkYghBJG2qJlJ+MawSNN+F/lhi4Pw9olbWysXbVSggLsBQsknkDe2/QYz7vSU5PxfXw/PADvRDAUDMYrOM8UMKppXUzvoWzSg6Wa2reqU7DmdtueFCUwoqxvpmZW1aaGzMTuwJ0xqNRFuaA6nFrtRnnjdlzASSEN3kYZWArlWqM3a6iDYYUwJG5odxrPwSrCYl7kqa0JQBrxeAqNLV4xpIu2Frja6d0pZDalAlCs6kweDE8jPw7DPNCXNyCVJBgjg488+WcTjimKbIPBFLmZHCyxwyaAN0j2vexchJVeYA22HUrKvDKSTNNNJOBrVCWLbXVRLWwsAdKOLf8AtZxCcuw1qdBRhuNIYMef4CBt+X4eRXA/ORMEjCtp0xR2Rzo61IX94hiB6nBdp0xcwV/MVaSMApSkKHEgTuNwQZyKTroCVYjRpkcypWn6xkdx4Gr3DuOss/3KhVbuY/GNyFlZW0KG2FPWo+W2JMpUqCVIYFD7/dPJCwvemZLVmHW159MQ9n8qi5sO5VREts10oKilUE9AZKA84j1vF/jPGcoz3GHExNd4n3d0L8YYHUALNuhFdRiN1bBTyWrNsn4RKs5mYnIiRBGcDg1FClNoV7ZQEE48t/ODINaQZeR1SFydUrsp3BKx7lvEoAJEYrVQ3YYP9pc3JFlvuAVJZU1KmsRLfiagDsFBHKrIwK4Zw3Mtl5JbQZh4ikOzIFBN6jd0zeFuX4V5b1Ry+WTLhUqTKuAAGvRrI/eBMcp672fTGItCS5kg6TsMgnn02GxG/qUklCJjfntUr53NSRMgzEUsbjSX0aXCnZtJjbSTV9MKfEOICTMSovwxqEQdKHxV89vkMNM8Tx99MxV5SoCkIE1VegMBsWLNRPXw7CsAe1/B/wBlzGXA3DZcIT5tF8R+dg/PGv0pbYfAxmYgRmJPA8thVKgpWTxWnAYNCNLQMjN3cV8h+Y/zv0WuuC0WTUHUfGx5s25P9B6ChgRw/NERDSNTRyMNN1Ym2U+2sgE9MFpcppAMuYcMfyAAbc6XSxIHmSfljpLW9tbNS3HpLhUQABJAG3kIz4zQXUm33tDTeEBIPmTv59vCt2yi3YGlvzL4T9Rz9jYxXjWXvCLTU+90apAAWK38RtRV1tfpjMz3iJqDiSKiS6qC4AHQA6G962/Kek0cbFY21U4XmKINgarHUEgHauQxqe2avkrdsv8AlAgKIiJ4P052xWa1qtylFyZaJymZ258N/Ca3KsjBWIawSCBp5VYIs+Y3v/rQzPD2aMRncBixKuULEkm2BRgTv/rbFkM5diAX0bMeR3ANRry8ib57CyRtYjkDCwdv9c+oPph7VpN00GbtYU4g5gxB42jgxMb1bcPLtXS9apKW1jEiZHO8xnMdqW5eA/lk0nosoC3/AAyJak+lXilLl2RirqVYdD/MVzHqMOTICKO4PMf1wMzvDQ1IW0j/AIbnfQeZQ3zQgEi+RHtge7tHLQF0K1IG4IyPHG4HOJjk0XaXyLpQaUnSs7EbHwzse2YodPxBsxAYjHbLKDFpO66gdSqu5KmgaFAGvTD79n3ZA5b7yYfeuPh/IvqfM42z6QZPORGFAtxsjaVsA2GUkAXdB8GIuPot6UllY+UbC/mwCj64hRoFMCmuWEXtDwUwPqW0id9SMv8AwJSbAHkrMSR0slTswGDgnzUp3K5dfJad/mxGlfkD74uDhUTKVkHehhTd4xewefM7fKsUPsh5Gk45B7Hg0jSFnMz94zyskbuwYCJWIV1oGXeytkrqulF0bsljGQyCTMZqqRDbQ3UZmA8L8iQDzB5XuRqU4G8a4e2XfQxBKhmid/hkSqdJb5+Hwv5in5ja/wBmeFtaTa2Eej7tSCHKtuBNfPRyWufxE7kY4rqAWjUp0wr9fKOCPWc4gzcxlUR+d6F5GB80xjYG2fVmmoqErnEL5mlVNiaQauotymyUbursis6/CxUErfkTyxPjMYj1yXCCMD+d/wCPKjENhA71mKOa43BG2l5VDDmt2R7hbIxewN4h2filYv4kc1boaJrlqBtWr1BOGtQwXALgkJ/1gn707pcCf/HE+NUeK8RymYjKNMF6q2lgVPmNS0eZBB2IJHXCUpQOU1BiKOqMhiAORA372MeTDWn0IucW7PRws2nMRu3VaZmHuAJVX/CowMynjvwLYOwVS5+sLKF+ePQOnWrTTRLC1FvcE/CUnuCQkeYkg81jLdUpcLA1bERqBHYgEk+BgEcUR7pyAoAYGzFIm6gnmrDcqrb+YB68gJpstIpD6dWiNAqDclxYF8hQ1E3frtWNMnE8MMradBNkC2NbbsQzuAeZoHpvjIMxpkjCyFyxogvrsUSW3J01tuKG9dRgQN3Nwh51CwUomeJkfFESBIGYMHMb1sFy3YW00tJ1LiOYg/DMwcE4kSOdqryQRxkd6VMlbIGAO5Jt257ksaHOyKbG2QkIkLNB3oHwKA6p57gRkVdHTe9W17AWMw7RyEQxxWfEW1L3hJ/dZlJ9y2KmaklJGvvdP4gVIB9jFqUf3g2CLZ5dyklRTJH/AGXBjslII09t5PJoe7t0MHSkKj/VM57qUZn6QO1MI7dPrKmFRXO3bb0JCmiegqz5YZ8s5liBkj0ah4o2pvk3TlvR898LfZjiGR27ulcbW7BqJ6Kw8KX5UpPlhtxyvVkstKS20yUEbk6vi8gVKAHiCZp7UqVKlL1DtjHmQBn0FCR2YgDqyqyaWDaFZghI3FpenY0dgNwMBPtPyBbKrMBZgkDH+FvC366T8sOOIM/kxNE8TfDIpU+zCv8APAFvdrbfQ6ozpP25+1EKbBSQBvXGOGZVpZkEbUR4tR3ACkHcDnvp2wd4rxeGTUEnMToGGoBgGHVQdidwKo374W+FZx8tJdW0ZaNxyujRHpyBB9MTcYbLuO8iYqzMLiZep5lSNvWt/ljvbhj2r6VKmIwQAc8zg/xWTJScVL2dzToXdSfCupkvZ/EAdz+IXer67HDNkYiq0aG5oA2FBNhbNXXLl5YUuAzhZgG+CQGNvZ9v51huyshK03xL4W9x19iKYe+NzpgQm6cn5iBHiNj9D+tAdVQSyhY2kg+e4+0/SvChMhVWK95GQCOYZSKI+Tn6YE5Ljav/AGp7qTkZALV/41/z29COWCksumRG6KsjH0AA/wAyMKGWg1yRoTWpgL5VfvgK7YHv7ikmDCSCNwYIP2AkHFaFk7Ng2lYkSoQdiJ/s5pxSV6vRrXo0RDqfl8Q+h98eTZVpl06WQdWYVVeQuz+gxN2dy2WnkgUAxyMzd8wkZdRGkiqNi7IrljO2kTZOUxiWUhwGjbw7DrZVQTRBHPr9ZP3PUVNlpKkmcaiCD9MimasrFDgdhQgzEgj+fvTPNkO6gjkc+LvI2Zj0s0b+THArO/aNlotkDStZsqKH1bn8sRfanxmlTLqfi8T/AMINKPmQT8hjmygbDmfLzxbUiabeL/aZNJtCoiHU7Mx+Z2H0wGi7XZsMG7+Q1vRa1PuMQ5rg0kaBnXTfIHnitk8ve94VNmp+0fEHzTs7KbKaQL5H0v3w/cC+0XLMiJMWgdVAPeDwsQACQwvn61hJGWHX6Df2wSi4VH+NtVdFIr5WDf6fPGffdPavUhLk42IqxtxSDIromV7R5WSgmYhYnkBItn5XeCOOSZrKZUhlaMarNOSF07bXpA1H4unli7ku0Odyi+EftUAG2qyVHSnAsj3BxzVz/ji0iWFT4HH3opNyP+wrp2BfHeGyzKBHLoG+pSCA/kCy+JR7WD1GKXBO3GWni1s6QNelkkdQQfSyLB868/LDApsWNwcc+A9ZuhRTCgeQCPvINXkJdSRwfSud5/spJCC8jxBAdlLalB6Kifs5snptfrgcmbeqdyGuvjak9PBRdv3EHuRzwfz2TzOccsYZUBtU1ERCNb8z4tTVZKqegBoA4XIoxHI0aMtbgd2u+kHcgsSxLMGAYkKAC1bjHpNmsPt6rhaVuxJhKVaRwO2o7b78GJrnyVtK0NBSUTyopB8Tn5eTjPcVYgz5isqDoBpi5LSSyH4VG9KbPIbAc99hdlzqIJ+6RQ8SgmlADEi6sVfKsCYszctlaSEa1AuqABUJfPUzxnVzYjyrGsEzVKGFao5N/wA+4Jb21d6B6AYzHunJUpStoAxMzKtieSEgkxjIAwBW811EpSlO8k5iNhuBwNUAA5wZzNWZ4VZy1akYd4mwLJq+LSD8Q1bsh/MKojHuUysPeXL4UYCyixkKBtrXVGbW9mB3U78sed8rgqOWth/dkJRx8pNLezLggOzMrZeOWFi+pAxGxdXAptjQk3BHMNWx140wpFo2GVuaZJRMwMZSoH/qSkg5+FWZg5rGfUblftNM4ChjvhSSOQFAj/2TiJGKaMv2ShA3LuD0LBQR/wC2q2MGYogqhVACgAADkAOQGFjsXxU75ZyNSJqUb2q2AyENTDSSKsfCQPw7tWOB6sbpL5auXCsjYkyIOxHmK1LQMlsLaTE+EfWsxFmM0kYt3VBytmCj6k4BdpO1fcskECiXMy/AtgKoN+JzyrYmr6dBgSvZCWUtJm3E7UQrSWEQdTFEteQ3On2xf0/ort2NajpT9z5CrHHwnAyaUO2mXCZ+bTWmTTIpFEHUPEQR+8DgRAup1UmgSASelnnvtjoMX2fRLbKvOunn5DkMZnOxxjQsATW1V1x3rDZaaS2TMCJ8qz1ZJNc6cGyP9fphw4XxBcwq2/dzqKJ6OB5g/EOtbEEmqveHNdnrGrTWK69lWbZCTXSr/niLzJchSVFKhsRx/I8Km2sJBStOpJ3B5qbj2eEasmsPI40tpFBE51Vnc+/8hhbMu4Nk19cX+JcClh+NdvMYG6MTabKZK1alHJPf+PKorUkwlCdKRgDtRHJ8S03pGk3YI5rVkknmf6fqS4z2ulzUcaSaSI/Tc+tgA9OX87wtgYmjHyxbVc07fadlmXOK53V0Wr/d2I/UH54D8CgjOajLfCBfzx1ftd2YXNwFeTrujeR/oeWOJpI0ZKm1ZSR6gjnhVI70b7X58M7C730j0A5n3Jx5w/s26Q99QYEbc9h54FQZfvLY7ny8zg/JxeSMqq6gqKByIA/yPXDU1AJiUon82GvgmXBWSUMmtFBjDAEEkqNgdmNaqHK/bFHPcXjnGl4GN/jRSD78txjXh/Bi6KUnJWyFA2KqLvfmoLGvk2FT0N7VOTOQWDO1FyoAGoiqAXbb/PEWT4rJCQFblhhbsyqBpOZApRWw8zgHnOGHcgYVNFVuNSRykPSqa30qBZ+WLnZzt9PlEEWlZol+EE6WUXdBhtXuDgFmyRih3mKX7Zq4RodTIp0qKTIrsWV7dZfNxPHHJ3E7qVRZfDTEUKYWDv5b+mPeFdh1ViZdFGvu0umoUO8ZgC4H5aA875Y48HvnuMP/ANnnbBxKmVmYuj7RM3xIwGyk9VIG3ka6cufubF+wYc9yXCTlQ5gdlb98ferv/G8tJdEkbdvptUMsMk+dlCgjvZiEPTwM6g+yKNZ9VQdcE+2XC+6kgWJaXu0Sv3UYo30WRSfbDbw3gEcMkkgJZnLHxV4AzFiqUNgWN+Zob7DEfaXgpzMVIQsinwseVN4WBrzU37quBW+tM+9siIaSIPiSnST6QAPAeNRXaulpefjO3hBkD7n1NKvE+zTtkYZ4R96IgzqBuwPjBHmQDVdRXVVGGfshKGyikEEa5QK3H9o/LBdFCgAbAAAew2H6YQ+0f2giCXusmsLgW0jUSupjZA0EC+ZJ33PvgEXNz1No2oTPxagewzg/XH08rwyhhYcniI+mftT6wAtjQ23PoPM+WEXtz2silhbLZZzNI5Abu91CggkMw53y2vCRxLjs+ZdmmkanoGNWYR0OQ03uPfDj2TkhhQPoAb8O36+uNWx6AGlpdeVJGYG390y7jUITRLsp2cTKLG8scceZl2VeenrQ3O9Cz5XXPBTLdpI2zBge9YNUevy64We1GYmZ0zCXcZuugG315Ym4zmkzKrm8vWoqEnXSpaPqrjUNqI+IdBzF46qhtq6hHCpHLG08Ckb1WA/C+OK6galZlBEmk2LBA29Cdx6Yly0DSZgux8IGlV6DzPvy3w9PSx2ggHfpFEwXvA1VyDAEr/Kq8sEclAFy/wC0MoBAPeAcxWx+h/TEnGuzWhmniBMytrjG2kcrFGufPni3kc4pVGfSUnUK4G6iStwffdd/JfPDUqtz8KjliplDAjr644X2m4Z+z5mSMcgbHtjuOSjEKlNZIHw6jdL0Hrjj3buYNnJCpvb6YemNLhGwwU7NcNfMZhI0BLEMdvQE/wCvfA2/DiSBmQhlJVuhBo/UYaoV9Jdcck+0vs13E37Qg8Ep8Q8n/oRv7g46lPnFiUtIwRQRbMQALIAsnYbkDGvFclHPCUkCsjDruPQj254epkTXEOESixW2+GDOQGVSOgFn1ojn/TAFODPHN3ER/aZgfEsfwoB1d2oKeWLOW4i6SFWVldbDxsKYA89uo5EHlir2idWic9uaYDFFchkodLSyltI8KBBbFiL53sBtfuB1xQ4fmv2edwOpW+m+nf52enriafMNFG6CtJ0S6WA1XzUrfw2DufL9V3Jz6pGdzfX3PnidKn3OcQDeEfPFWSAMhAOFteL0fQ4hzXHSp8JwqU0L4/Hocre45+hwGOLGdzBdiSSSfPFc4lTV6pxNDKVIZTTKQynyKmxiBcS9K8/1xFUEZpV9B8OzXewxyVWtFavLUoNfriaaZUGpmCgcyxAA+Z2xU4JEy5aBXBVliQMDzBCgEH1wlfavxVCsWXVrbXrkUdAF21eV6rA/6Y8vtrT3m59inaTneBWqpehGo0u9u+ODNZtgraoYRpSuRb8bDz32vyAwvLQGwxnLHmPSrdhNu0lpOwFZalFRk0Y4Fkg7W3IdMNWTyxY0Nqwm8GzGmQeuOrdncqGUbbHri6kKt8H4YRRIsciOd/6OJMv2FWLMieE6VN60ItSDzr061g/lcvQ9OmLytiUVKh+X4NGl6VAvnQrE+XOkevXFLO9oY0laK/GqayPQf9MQ9nOIGZdTadR30joDuvuCpB+o6YVKiOZKzKVsgjyNHb/LAnN9l1CuIzoEg8Q6aujDyYHDKoGK2cbbD0qTu0OfMQ1MPhX5Gv545LnJCxZm+JjZ+eHr7QuJ+FV6H+Qxz2eW8RqKq2iTU1eWLMsW2IMoPFgiy7HCqNdu7R8HOZhMasEOpWsrqB0MGAYAg0SBywgqWhDhGeFkkMZWE94hbUF8EZWjZI5KDhq7dcaky3dFZO5ibWHcIHbUNOkbqwAI19OYGFleHOyFTC5UsWZswyx2xbUSb8V3v8OMPqtwG1J0khXeYEcjJg+VTgk4rzsnmFykRTQZAXJeVb7wt/5kbUwIG1Ak+m5xf7VZMZvKiWDxvG4ZCo8dKakUXRutXhPUVgf3SRLRzOWiH5YlMrb7dCPqVw2cNyAhjCAlqLEsaslmLEmgBzJxyr73snRcp+aZ5z3njsMGIoxoKUChW1cx/wBpmW0BBYAoVYaTXMalO4PrXpuKqN8rE6Ef2cq80Iq/UemOmcU4BBmRU0SuejVTD2YeIfXCdnOw2XhctmM1KwIIiUA94PW1syVy+EDffHS2nXmn/hKSFcADVPlFUuMFGZx32pIzDUcD5ZN8MWb7PzuxWH/eQBYIHdygfvRvRPutjcb9MLjJTFSCGGxUiiD5EHljdQ6lRgHPI2I8xuPWhuJG1RMMakYldcaVi2nrwDDJ9n2VWTiEIYFgmp/YqCVJ9NVfOsL6jl5nkOeO19heFrDkoaTS7pqexTEtvv18qHlWMXrV4Le3I5VjyxvVzCNavKmDHFO3GW7riE4v4yHF/vgE/IGx8sdrwC7ZZCN8nmGaJZHWFtJ0gsKBIo1Yo+Lbyxx/SLz3W4kiQrH33o19GtNcUbnjMZHuBXlj3Tj0msut43x2T7P+MLJl1UkagN/9HHGMG+znGDC/M0cKnBruy54dMbjOj6YQ8lxYsLU0Oo/6Yv5fMszWu5wpqdU+0Ugj4tBI5GiSka9tmBXf03/njOEZVsjxDuVD6XDUdtJTdl5CywbULJwS492RbNoLbS4G17gf63wa4KFeJbkjmeLwM6MGojzN2DVWMKmovFPYwtdpu2WWy7GKWXS5WyKZqvlqoELfS8edp+2kWUqNVaad9kiTmb6k1y9rOBnZTh03+8TZpQsmZkDFLDaVApQeY6nbyrGf1DqCLNvUcngTvViEFZgVzPjvF/2iUve34R5AYoRxdcda4n2BykqtpjELk2HjFFT7fDXmK+nPHNuJcOky0phmFN+Fh8Mi+a/5jpiqw6qzeEpThXY/tTOMqRk1TjG+L0cmKpTEiHGrVNdP+0POLJmIssbdVjaWRRJoVKZdDSEf3gB5kbbjASGNNBlkg0nnuDK5HrsWs+X19N4uzs8cj5jMzQGSUh2MjlQrC9gKptIoA2K3odTM8w6ZiJj/AOXBLL+qPWOOv7oXDstmU9xq9dpH2q4oUN/2qThz5UgNPLGBzEJOlV8tYIGtvT4R61qw05vNpEhd2CqOZPrsAANySdgBucJzEtQcy6CyhiESPmwHJ3diLIsUNrwT7b6tEJHLW3trKNov/mHzxnN2ibq6aZKoCjHePLAz5+FWF72LK1gbCa2j7bwl9JSRR5kISPUorFwP7uF2Jv2qWSWTdSRS9Kq1B8wqFduWosTvifLZWN4FAAoqKPUNXP0YG9+d3itksz3V96CjMQaHiJpVVjSXQsczjUaTbttu+5pUlzCYJkkTmMAg4z4UWm2Wl5s3BCkQTMQAcROSIzjxrCO6zEfdbENGQPyl5AlDyDKWBHLb1w48f7MwZxNMq7/hdaDr7GuXodsJEeUldlcbENr1hwFY1S6dILUBsPh+u+LpzeZiBcytQ3b7xn2HM6ZQQR7UfLF12wH/AGARcJDiUxJKpJJmJAIgTGTQoS6hbqwwdBM4jYCJiZzE4FUeI/ZNIqkwziQjkjrov+8GIv5fTAMfZ5ntWnuAPUyJp+urHWOBcSM8WpgAysUauRIo2PKwRt0N4BduO2xyZWKJVaZxqtvhRboEgcySDQvpgNnqPUkvm1IClgkZ4jfIgRUtDKkBwbHNZ2F7Ffsi97MAcw1jY2I18lPmep+Q623Y41J9oueN/eqPaJP0sHA7Odps1KKkzMpHUBtA+iUMO70O8uXS48sSfM+gEfvTpuEIEJFdX4722y2UdUkZmY81jAYqP3txXtzwPm+1LJArRkazuRGRo9W1UT/dvljkgWuWNrwej/HLYJGskn6TVZuV8V0NeDcHzjO0cnckHcB+6Fk7FVlFb/u/TCz2p7JvkJFBbvInsI9UQR+FvI/z+RAXZ0sE1ZrHRuD9rF4lKuUzOXUxOoKkFgweNbLGjsD4qrlYBJvFq27iwUHEKK2wDqBiQB2OJ5qIKXMEQaQlUldQRyo5sFJA+fLG0JuiMd9ymVWJFjjUIiilUbADHPe0f2ayGYvlCgSQ2yMdPdk8yu269a5j+VVp/kDTzhS6NI4M/r2qS7ZSRIzQTJdpzGACt4twdu3jcMPAvXYEn64m419nXdQ97l5+80UJAxFXYUlSvw0dyp5AHfbfz7P+DRtmA8+8i33a/hDDnq82rcdPC3VcaB6owWFPozHHP541AMrmKY48tm+IjVmXfLZU8oF8LyDoZD+EHy/QbHFThfYnNQvMkU6ZeCSS9Ueoy6BelRqFJQNXd++CHF+Jd7m48uN1R0Y+RYOps+YXcAeYY/hGGrHKv9WvEnXqjUMCNhx60Z7ukATQfg3ZODLMXQM0jCjJIxdzfPc7C+tAYMYwjGYw3XVuq1LMnxq4JCRAqtxLPrBDJK16Y1LGuZoch6nlhI4z2rymch7uaDML1VwqEoehUh/064Zu2cJbIZkDc90x/wAPi/yxyvMkFYyxZY9S6ynxBTsSPbHTdC6ezcNreXOpJxBztRDLKXUuFcwkTAjO8/pUEWY02rBzRoNoPiHQkdD6YkizCs2kXdXupH88Xc/lY4p0SDNHMoULMaFL0UEjr1rYjbFNszpmaQqzRxqFZgDSl9xZ6XWOxQtC2g6kmD3EUK7Zsi2L6Cd4gxn6Guq9pMobScLq7sMHFWQraTqX+EqLA6FvKiDdJWa1dWjbddLaPq2h9Y9VK4eMDZez0DMW0aSTZCu6AnzKowBv23x5mzcpQIUNvCfHuPrVDjBUdSaXOFcK1SlQzOdSmVizEIEIYIupjTMQNruiSegw3ZvKrKjI41Kwoj+nkRzBHIgHG0GXVFCooVRyCgAD5DEmKHrhTiwoHbbv5/m33q1toITFc4zuWMM7xxu7bgArQLMRZVgQUJUUS9Dyqxj2bLOiiR2TVWltRIBGo6NwvMaq+Hf0xNmV7nOSd5ytyG8hK3eAn0O630KY04ln1YKiHvCXUnR4vhIYAabtiQAAN+Z6Y7ovvm4ty0NwklzSJVI+IkxECSM9s5oNlpj3R72xkSQESYEH4QBO5gHHfFaJFKsSlGUgsztpGrZtxo1Aah1PIm9vI+8PyDZqUIZNq1BmN3R3CRqAmpdvi5eRo1nDeIKkSqdVAUrKrMGUciNINGqsHreJuEkvnoygIGrVuKJCo4diOYB1Im/WsMj3hkXBcahQClB3SN99yIzxGRT3SmXENeydlOElvVxttM45nFN6RxZPLsdwkas7E7serEnqx/oNscd7QcXOczLTlCgYKqrdmlHU+Z546d9ostcOn3rVoUetuu388KWS4EO81FaWjQPSya54B/x5kLC7leVExJ9Cfqae4xCBtSdPBXniPRjp+V7JCY2V286xe/8AtbCy82U78txv746uhdNcgIxmHfj32bzQ20f3ieY5jzseWE+WEgkb4emqAYJ9m1k/bIhHN3DMdOvpXPTXI6iAKOxJGBxBxqrFHVlBJDAgcwSCCAR74pfRrbUnuKcGDNfRGBnEO0McD6HD2FDWAKokgblhe4PLBGNiQCRRIBI8r6YV+1vEsmyaZW1EEgFNJ0k8wWf7vpupPQGrAI8utmg45pUCR4Vs0p5+XTK6xNSMGA8OglZCdiWAv4ihDWuyHbUGGZScxurhhqUhrNgWTvqB3FSWGHRZT54oR5hAp0kbkjSDptT6tsb/ACtr/ixYhia4hSSPIGUF2oaQN1cpqVzsAD6emPS7aybDCiswmCFEgjHciNwYIIJB2MVi3F0v2qUIEqkQAQc7RPYiQdQBG47Vf4VxBo5e/Kh2Y34moaipIoAFm2kugOfUYurx2fMSBbdlNjTGe71EdFCEsa/EzSaR1o7YCTSqRfhjEin8ahiwNGy3xINqAIB67bYK8J7TjLLSiLpbUCzVytlnJodAFodAMAdS6bpJWy2VqxBjAEYjczHOPLmrrS81Ae0IHgTmZzvAieMnxG1O3AuFdxGQa1MdTUSQCQBQvc0ANzzNnrQI4WuH9uInFuNC8i4JKC+WrUqkD1AIHU4ZccHcNupWS6IJrUqlmuKwI/dSSxqzLeh2AsGx15g0RhB4z2KmgJbLqcxAeSii6A9AD/aL5Vv/ADwP7WZhZM7mnYBljpBf7i7/APNeBsMDxOq6Zss7IHGlyoKnkRR5Y7PpnTXrZKHWXQFLElJGD9+KLYbdSULbUApUwM5zHYjPjV7K8CzDHTDlZFJ5s6GNR6ktz9hjo3Zfs4uUg7skO7HVI1fEx9+g2A+vXHPcn2izan7vOF6O4kCyfWxeHLsT2hnzJmWYJ91oAZARZYMSDZPkPrinrqL9TOp3SGx/6mmufbmC6IGwiI+xpqxBm89HELkdUHTUQL9vM+gxOcK/aPhrI7zoyKXVVFpqcybqoU2AAQVu7oITRxyTLaXF6VGPz7UC4opTIFWM72mOljEhoAkySAqABzIQeNvY6ffAVONurd9qlYhQ517LJGTXhQHwdSpoG/zAm7GVhlYrFGVd1XVI8lgVyHwjZma62NBT6Y1bh6QOpmEYNh1ggGppGB2aQkL4Qd9wBYFk8jptoaRKY/kj9c+g5xvQRU4v4uPtTLxPg0c1a7DLYDKaYA8x5EehBxHw7s/FC2oamfemc2RfPSAAq+4FnE3CeJieMOAVNlWU0SrKaINfW+oIPXFzGebq5bbNsVkJ5TJj6bUX7FpSg7pE94z9aEZvstDIxbxoWNt3baQT1JFEWepABOLXDeDxQA92tE/ExJZmrlbNZr05Yu4Cdr+MNl8sTGLlkYRRD999gfkLPuBiaLi6uQm21kjYAkx9PCl7JpslwJAPeM0s8b4lLn5liRAMtHmN5LsyGIeKh0UXz8636Y84pxkrNbxSiK930mv1wQykYyuWjgVSWj1Bm6sSbc+enUaHmAMQS9pcygcuI2iGkaHHxq2x3A2ra+u4oHHo9rbN2zYbQMD8mgFKKjJp67PPHJCrxEMh5EfrfkcFwgwn9jcskTkIjwd5TGNuVV+G+XP6VhzZqwUKaoZobGFHjnZCKdiSKbzGCUvbvKBmRpShBo6kYD61ixl86km6MHU8iDYwqVcQ7RcEOWlKHfFDIcPeeVYYwpZ7rUwUbC+Z9N654cftJgC5jYlnagFA3JOygeZwx9lewsWXSN5UV8wDrL7+FiK0rRoheVnrZxl9S6gizbk/Mdh+/lUm2itVGOz8E6QIuZZXlXYst7jpZIFtXM1gd2h4fl0XVoYOxJVYzp1HmSRRUAcy2m9+pIBYsV81w2KUjvI0euWpQaur59Nh9Meeoeh3WcA5IGPwVqDFcrTNGyLYBib1EigNzsLMYHlWo7bi9ON9OlQjKrAsLXSAsS7nlv4ytnmfPlzO5zhk+amBRDHGthQVMaoAdq1LV7ajpDbkbeBSBXF8p3EphZtQBF9BXdhnIG5+F33JJNbnHf8ATepttQgAajkjsBvJ5JGw2HFZd7aKuDJO22Zydh2AHJ+Y896prOxIJtW2AVR8BAbVpIGpaAU8mFMARWCXA85EJCs+um8ViRxQ/MNL0ydTV1uQSLC0pZJIZVMu0qkOf4lAf9QsP/N5YfOJ9lIpfElRm9QoWt89QAIKt11IVJ63gDql+lWn22QsSFDgjBz2mSB9IFEWjIalKMAH68g+cEAkes1dy3BIFIYIGPRmJkI/hLk18sX8DuB5GSGMo5QgMdGm6VTW2/LfVQ6AgdMEbxxbpJVlU+NGVyqLspmpMx3c0LKJpmeSQUyaSdTeJTtYGkXXPE3HuFZybOSH9nde8YRxNQKJGuwJKkgdWo+eOn48IvG0OvPhaV6RITpG+PEZ8vpUw4tJBByBA/O+TmuRcQePvm7sARQIIUO3i0bu5PUlr39MPfYDhpiygdhTzsZT6Bq0D/CAfmcDZvswj2VJ5FjvxIwV7F7gNsRe+++HVVAFDYDkPLF/VOpMvWzduwSQMqn85OamtwFpDaREZPiT/Fe4ocZ4Z30dAgOp1RsejCxv6EEqfRjinxzthl8qdLN3kvSKPxOT69F+dYV8727zbj7uGOBeWqRu8b5AUL9wcZ1p027eIW2mB3OB/YoNxxAEGr0HFjHEVjOksx7ycrZd/hKwIRbVWgFh+HZWu8T5fgxCNLOWgios/i+9koXcj3a7fhB1dLXlhCzMEjM8s07WdTER+H4t2AANLqPMdb3xpm+BojKHRhqGofeatrrpt+uOj/8AyYIGsJJ8JJ8sjbygcAUB7TuJ7U8J2jaJkjj/AGeKxa5cgg0ehkDUHO++k7+fPDJkuPwyIrd4ilh8DOoZSDRBBPMEEfLHNOJZZZYIJm/tL7snlq06hfuCuq/U4H5nIoxd2QyH4nbyvq1VX/c+ZwOOjt3CdRVpIJB85j18znznEkXCk711jjPaWDKx65HH7qqQWc+Si9/fkPPHPc320fNZrLu+XqOJmZULG3ZhpBJoVW1beeAuX4fGviCi+nM17X1xayI/3iH/ANRf0ONOw6MzaK1k6lcHt6UnH1LxxXXOHcIHOh5V5YKf7NVQaAGK3Dc4ukEmsacS4ukilA7qpG7pzHoD098blQqpkuHk5oyKwFDcf9P88EeIzyN4VseorYdTud/bHnCOFqkYZHL6heomycXMoNVggqRtv19R6YVKkSbjDRSuuZy8UsaPp7xlUGm5EBhbWOZANdfPDDwjgUKSd7l/Cki7oPhs0QQOh5j54NzZEHmBiGNdAI5ADbpQwqVc57PPHmuK5maW+8jNwIRsEB0aweRI2A8rv2fMK3B1WbieYnTaOCNcstfCWBttPmBXX82GnHnfXVTeKEzAHp4Ufbj4KzGYzGYxKvr3ADP9me9zQlYr3dKWFeIsvTyCsNF9TprreD+PMWtuqaJKfKlSv204B3qidFLvGPEi83UXWkdWUs23UMw51hiyKFYoweYRQfcKAcTYjmzCpWplW+WpgL9r54mp5a20tnjam2qDi3E0y8LzSfCguupPQD1JofPHIP26UyPKZ3inlssUcrseS0DyA2Aw0dv8406RSQSJNAspQohJJlAYj0YBQa9+tihvZbgyvCzzIHd2YHULoKaoeW4PL08sdT0xDVjaG5dTqKjpjt4Z55+lXWqmluFJAUex4Hf12HbNRZDtjmcsRrZ3A/MxkRh5HVbxn1BI9CMdSyOeSaNZIyGVwCCPXofUdR0xzHiXZ/uqMJ+Jq7tza8idjzHL154G5PPzZVg8SyQln01VxSENpI/KSDfLfBV909jqTAubeEHI2ifDHPj+tVLbZZWpCF5idCjMD/U8+Rg12jGYw4zHDClXG8tlwgJVaHnzLe5O9YzvTzvpti7psc6GBs7lTVDkSb9K5eu/6Y9cAnArFUQkSasRJYN4sxZ+Mqsc8ZdoxSsp308hdMGGwAPQ1eKgmpNQ68vLfz9PP2ONU8LUwrwkAV4mvQRfm3xbdOXIYpdtkPj4jBGRGD2MfX9KgpcED79sE/t+tWZsyZ2AUCKKJevKNT+Jq21EbBR/mcQvOZCsMSkJfhU83PV5fTrXSvOgKRzjERxgDSCaVQSXfamJvxMbHKx5HyNcEjKTKoosQ3etzA0j+zT2JUsepFdMZzyPdkSRlIJSneP9j3P8xvmkFBWRVCTJP3rRJchU8zQsBVJvp8Roe498UTPpkjblTj9DRwx8ScZZZCrfezMTq/KpJ5e10PNjfTYMez8z6SsdAfmIU/IHf61iy1vNSNbhATgAnBJ5P1qU01ji7aBRPLcDnifhSJKV1zSRs1UHVQpPl6/W8DOBX3io6lX6q3UdSOjD2OH7LZfu10tF3iE3YokfI88aKVBQkGRVgzWxzrogPdggczG1gDz07H9MF+GZwMtg3fX/ALYX8/kUUaoXkjY7gBjV/wAJBA+mJeETuu0hXVXi0ihz2IHTbbE6emWZ9sLXG+0GWjkSGd1XWNR1cqUggN6E9OtHFjjXaBIImkc0APmT5D1xwvifEnzU7SPuzt9B0A9ANsKmJiuh/Z7xOMPmMuG1N3rypIbBmRiBq36ihfuPXDrjmS8IZIY5YTpng8SH8226EdQRf+jjoHBeKLmYI5l2DqDXkeRHyNj5Y4Lr1kWXvbj5VfY/3R1uuRpPFXcZjMZjnaJrMZjAMe1hUqFdoOKmGMBK7yQ6UvcChbMR1AHTqSB1wg8RhikV+8V5CbDTFGcg+esDaj0GwqtsGPtFmmEkYhUse6eiKtbdQxAPM0F+uEyKdmj7oTPoIFo3MjyBO4B+mPR+gs+72SHWkpK1kyVdpiB9JrN9yV1C4U2VwExABAJJzOajyOaZBG/JBIpkA5HRqUOPYM3yPphu7NSXBXVXkB99bH+RGFCOPZnZwkg2ETClZANwGOxPl7euxPspxBYi6u9RvTR3fsR7gadvTE+rJ94tlJbGUqBIjfET4/1W2hpKLj23+ulU422V4Tz2Md6Ys+beMfxn6AD/AOWM4R2jdYO7jh1HvJCWl2QXIzCl+JzVHoPXEc+qRkeLSy6WGotQBJHMAWeXL61iROEX/auznyBKL9FNn5k4DauOno6e2zdSSFFWgbzJAk4jymaybmzvHr1brEBJAAUfKcDn9KnPHs7diSEj8phYD6iS8G+z/aTvyYpF7uZRZUG1deWqM9RysHcYAf7Fh6IFPmtqfqpBwKzshRWdJCGhbwS7WNXhYGtmoGj8uowwt+ndVQpq2a9m4BIPBjvQ7zV308pcecC0Ex2Int3oXIx28Wlepq68jVja+ZxDIDJQADG9JAuxzU6kajtdmrG3PFiSYbqNz5AEn6DljXh2Xflp1jyHjojkDp2X0OoMvTbbHSghKNRG3JMek7fnG9BuSpelKt+AJPnG/wCbHapMtw+5UF/duQyg86NlgfYB1PrR64nSEOTKReu9IP47Ysf/AGxY1HrpA5fFN3/dItJ4wZDUjatGqiVtLJLm6vfY86xNmYCWv9nNaVFn7wKAOQiU9MYSbtZWmflIKZ1JBIBzknBPwgnwMTg1rqtEBCo+ZJ1RpUQCRjAGQPiIHiJil1JNcuqm56UN6Td87G6sSWb51yGCnDeIrG7WtFEKIo31EsLCnltp3PTe8UMznpC9Sao6263XyA0D2VfUnF5s4qouwKgUNHL5f98az7SXmtKhv22jsMD9BWSgHUROPHee5yY+pr1JzbzNTOGVFJFqrsLLV5InIep6knGmahzTRrIrSNqAYFJCSAfNRpH+EHE2UzsZ1KQXjkpqWwyMtbgDfkBuNwR64vcOlijEzoJKUBmLkizRNBdulb1ZvGJcKUwSQ3MERiRGAADOM8VZUPZbP3KrzMTXgtqBTfcHYbk+e+wx1vLzrp23x89ZLiJSQs1kMSXA62bPPbnhxyHGzGqlJtKPdE/DY5qQfgcXuL6gixjcQkIEAR5VNJronFcwo66difLChxLtAEJKHUf0+uFvtLxeS4/vgdTG28LAUPLl1wNbMTSCu+RvZV/yxYElW1GM2jz4lsT6j+aj7RcbknbxsaHToMa9m8jrk1Hkv88DHu2B/CSCQPLBfhyzRrauE66dIP8AiPPCCCcCos2bzyylCZI3p9jbT/rbArs92mj4eZMvNqEWsvC6gtswsoa3u+XvvWNOC8VM6tqWnQ0wB+hF9MLmbfXLLIN9J0IPYAE/XAtzZIvEeyc2/SrbVhbj2gYOZ8I3x+3eui5D7QsnK2nW0ZPLvVKA/wB7dR8yMFuNcXTLQNM+6qNgObE7AD1JrHGzmCxCsAUIOokUNiRe/Lpt64Y+FRPmspNkS1vEFly5J5hT8BPofCPLUOgxzV90Bm30upUdEjVPAPNaDzJQjWgyPKOJGPzOKGcX4u87d5mpCAT4YwxCJ6AD4j6nfFBc4FI/ZpJFlJAQI7gkk0BR54nXiDQzJICIporGiVfMUQQf5jDVkftFZqM2WSTTvqicEj1Cv1/vY37jWygItmAtEcEfpFEPhMFtlsKTGFRqVtvgyD6UyZ3gUkuWiDuGzMajxkUGYga1ND4WrmBsQprasKMmWBLRvGpIPiik2ZCd7UgHY87Gx5g4fuE8XjzMYkibUp28ipHMMOhHliTOcOilA7yNJK5alDV7WNscjZdWNqlVvct6kTMfKUn/AF7eVYbtsorDzKtKoidwR2I5rl0vA3s6CEX8rsZB8jpBA+ZxUXIORExURR6gRIDyAuq5FdXmRVEeeD3EcshnlRFVEaZYqUADTGo18vOpPrgwVFUar9MdVe9WTaJY9kj5gFEEkmDsJ71f09V3dtvodd+HKBgevp4TQrLOWMvcspOkb8119OXXTz/u4iTMz3pZwrc6eMGx5qUYBh+vmBiXhWZNi/hksoKAC8yAAByKb+4PnghmcsJBTD1BGxB6EHocZ15dJZv1Ku2AQqDHIEbg4z38frUrW3LtklNq8QUyJ4JnkZx28IoRl5JJ2ZB3shU0yxxmMDy1Mx2B/iF4Y+F9kro5hU0L8MI8S+VuaAahdKBQO9nagkUrwyhl/tUG3QSp1U+//K1EbHd8yOcWWNZENq4sf0PkQbBHQg4brV07atJTZhKWXB8yRBPcEzM/nesu2b9s6feSS4jhRwPEDAg1x/8AbTp7sxxlQb5MlkdTpO5xZy2YZgNQAU7INUj9aLUW3HQKBbH03wKncWNzvQNcxfOvli5LngzAondjSFu7bSOQvkg36b+uOtC9aSVkSMDAJ9Mf1+lAqa0KAbBg5OSB65/uPrVnvgNSxsVXRItKaOu4/ExXYvv02HIcjjzNS96veppL7B7UeMA0HXV8O/hPkSL2FmOGG2IBChSsh6eFQQwH+FMVsvB4aHUbi6PKiVJ5GtqOxGx6EB+5oQoOowTsfsQe89+DB8KK96cWFNKyBuNvEEeXbkYPepNZtSGHmD3aagfmux6fLFjOZMCJiNyfET5n/XlipK66tmu1DHaiG5NY6WQG+Z54vwSalIOCHCoHTOKiyEkawIJqThWQCpZNnaiOW/IDzvBDivCZoCYJVUB270sragV/CtUCDaqD0IU+eA/Dc33bGM/3b/UYK9+W3vAy20rjVwZq6KSMxHpdh64MdlIu+l/ZSLWfb+BlBKyD23B8wSMbTdnMxK7vFC8i3uUUtR9axa7JZBkzTCSNkPcT1qUrv3TeY8rxZTVQzOYgiZkSAOykjW8hZTRq9ChR9SR7404bKXd2NWdPIBR15BQAMDo4NRAAwRymmJmDMBsvM+hOLGvmFanSSBdoJ2z+hrXLRgxk9WnH0BJ/pizmNRZtLVojMh/eo8vpePI/u8pCWAAeUNq8t25+XLG+UcPJJpIYdwbojof+uJBUJMUU0+UWjqkGFFXrUvDZ9OYNcpI/Ot1Ir9DigYD3TqQdSudQ67NZ/TG+WkGrL0QTyIFE7r5fLBnN8DlYmaIai1a0OxbYbqeV4ckBZnmrHHW2rxSl/KtMGOJGT9aA5h18Q1GRAWCm+epLjJrmQf1wV4XxY5XNRy6GdVjYSheYQlQW+Ro/6vGgy8hNDLS6j0MdC/Msdvnhk7O8C7vW81NJJQK8wE6r631OKn20ONqbVkKEGlcvNttFKXNalaRPbSZ/BR/tNxpYsqs4iXMKSlWRWl+TWVO3wjl1GOf8SzXfyrIuWiyoW9RQi3v82kBa+V+uGBIe4MnDJye4n1DLSc9BbcI3s1EevvtayP2aLf8AvE7zD8iju1P8VEsR7EY5K1926UpQuJ1A/CRPxD9KHtnW51qBJEREAT489tqi+zOJiczKP7N2RV/eKA6iPqBf9MPONMvl1RQiKFVRSqBQA9AMb45q+uTdPqeiJpElRKjuTP1zXN4f7UE/+Knv3LTAfqQPpi9xZ/u9I5uQnyb4vooY4847kO4mlLg9zK3eK9GlY1rViPgOoawT5+YxUyyvM47vVmGAIUhdMa3zLuBpvz3urpd8d2u1avTb3hWkNpSAqTtp49dqxmL1dq29bBJ1kkpIHf8AioAzkkEBYyxWFh0eIAkH57jzCsOmDOUzYkHkw+Jeq/1HkeuD0XZxP2QZZyWFWWGx1k6i6/lOskj6b4UeI8EzMJ+8hOZVfhlh2cD95AQwPnpNYEdvLXrModXoWknQo7FJOAfGp2ntumZQnUkgagNwQNx51b4pH4C45x2w9QB4h8xfzo9MEOyWbqWSH8LL3q+hvS/1tD76vPCwueRiFvMSH/8AFokY2OQYFb5+ZrDn2a4O6FppV0yOAoWwSiA3TEbaidzWwpRvRxG8ZRY9Mct33EqJIKADMdz9PzNOq498vEPNIKQAQokRPYen5tXKSv3g+eJkHP2xmMx0VV1Mev8A6T//ABxsg3xmMxar5E+tUo/5Felb5hRpvrgn2ZgVtepQaAqwD19cZjMU1eKC8T2YV6YOQjn88ZjMPSp7+zT4Jv4h/LDRxRAyEEAijsd+YIP6EjHuMxIbVKvn7LRgO9ADxkculnF7PZZTpJVSTdmhfLGYzEaiKmmiGgChQ00K2Gx5eWK+ZiFHYfTHmMwqeq/D4grqygAgiiBRHsRjoWSNtZ3JO5648xmFSFXH5/69cV3HiPvjMZhVKg32kKP2ZzW40kHyN9PLDpkGJijJ3JjUk+ZKjGYzHK/5J8rfr+1EW+5qzjxcZjMckN6Mr0Y8BxmMwuKasxmPMZiNPWBsbY8xmHpV/9k="/>
          <p:cNvSpPr>
            <a:spLocks noChangeAspect="1" noChangeArrowheads="1"/>
          </p:cNvSpPr>
          <p:nvPr/>
        </p:nvSpPr>
        <p:spPr bwMode="auto">
          <a:xfrm>
            <a:off x="155575" y="-2560638"/>
            <a:ext cx="5276850" cy="5334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4" descr="data:image/jpeg;base64,/9j/4AAQSkZJRgABAQAAAQABAAD/2wCEAAkGBhQSERUUExQWFBUWFxwaFxgYFxoYHBgcGR0dHBwfGBwYHCYeGB0kHRwXHy8gJCcqLC0sGh4xNTAqNSYrLCkBCQoKDgwOGg8PGjQlHyUvNiwsKi8tLC4xLDI0LDYsLCwvLDUqLSsqLDAtKiwpMiwsLC4sKiwtLC8vLCwtLCwpLP/AABEIAOIA3wMBIgACEQEDEQH/xAAcAAACAgMBAQAAAAAAAAAAAAAFBgMEAAIHAQj/xABGEAACAgAEAwYDBQUFBgUFAAABAgMRAAQSIQUxQQYTIlFhcTKBkQcjQlKhFGJysdEzgpLB8BUkQ6Lh8VRjc4PCFhdTsrP/xAAbAQABBQEBAAAAAAAAAAAAAAAEAAECAwUGB//EADURAAEDAwMCAwcEAgIDAQAAAAECAxEABCESMUEFUWFxgRMUIjKRofCxwdHhBmIzQiNS8RX/2gAMAwEAAhEDEQA/AHPJ8KQeKKTbpe4+owby8jr8S36g3jh/Au082VYFDa3uhOx/ofXHaezPHI83CJI+fJl6qfI4jTAzRWOUH099seTwA4nCjHjLWFT0i9rYv2bN5XOckJOXmP7r7oT5gNZ+QwyYg7aZJZeH5pXFgQsw9Cg1KfqBil2XzLSZPLuxtmiQknqaG59+eON/yW3AKHhzg/qP3ou2VumimMwO4rxtIKBDO5BYIgBOkczuQAOnOyaAvAw9pm73VSCBXCtzLFWAKyXyVaZGqj4STd7Y5lFs4sSBj8/+VepxKcE0yYzCrw/NyR5n712YlzDJZ2Fm4mVR4VBBUbD/AIm91hqxF5otECZ/Pz0inQsLrMLvA+0Es8qagipJCzqossCGQeJjQOz8go+eGJeYwk9npQjZQk0O7dDe1eDUf/5nF9shKkLkZ/on9hVbiiFJFNPF+I9xEZNJfxKtWF+JgoJJ5AEjejgRP2hmHNYIx5tIzf8AxQfrixneMwzxZhEHe1C7VTBZAAdkYbsLoWvmKOF3JcQjUgq2TRtv+D4/mZZSxwRb240HWnI7g/g+lVuuEHCsUZyfFp3mhXvImV2JOmMjwqpY0TIeukX64MZjjcEbFXmiVhzBdQR7i9sAezuV0zooNiKBt/MuyAHbYfC2NM1JAZpWEmaQlyGZIw8ZZAEOkd2x200fUHDLZQtyIwBwI5xx28KSHFBEzzzRz/6lyv8A4iL/ABr/AFxPkuKxTEiKRXK0SFN1d1f0P0wpLmLmVY52lXSxk1Rd3p5BRZA3Js1XJfXDB2Zh+7aU85jqF/kGyfUW/wDfxW/bIbROZ/NwUg7AmpNuqUqKMY5r9oue73NxwD4YE1t6s/L6CvqcdJJxx7iU5kzM05Vgs7ExGtiiCgedixpO/mMaH+PtBdzrPAx5n+pprlUJjvQ6TnjQDGx3NCyTsABZJ9AOZwTj7Py1qcxxD99t/wBLA+uO5dfbZ/5FRQjbK3PkE0MjjLEAcyQB7kgD+eG7LDQNEICqpoyEWzsNjXTnYs3yoCt8A14XJE6SUJEV1JaM6wKYHfrg7kxSlequ4P8AiJH1BB+eHtWmL98JWdSQJjgmQM+Xbxqm9dfsmNSMKJiewiceffwrdmk/MrjqrqKPzWq+YOBGf4Osis8SlHT44ufzT+YrY77AisGzius4SR5T8McdN6kkMB7gf/uMW9VsGbRk3FuNKgRgbKkxEbfShulX79y8GHzqSQcndOJmaS8SKMa/zxumFRVEe0XBUTNhQdCSAMKF6bvYDbqOXrgx2IzZyeeSPUxSYEEMhQg70aJ9OfqcLnHuJnMzGTTS8lXyA6E9Tvfzxf7Pa5c/DaqGRvFpVV+C9zpFE8heFT813gHbGr40ynw74Xc12vEwePKby6SYXdRol0EaxH4hbabKkgA1e4F4RUBvU6i+03MsnDZwvOTRH/jYX+gI+eB8/HEgjSKEowjRFMjHwKNI08iNbEaTpBHMWdwCD4tx+VxlUpp378mNiAupXVgyuAAFlU7A0NttvFj2Q6e7eEKsYWRtewETMR4wvWSjIoFbM2/Kjy/VlouFNjjJ9exG4IiB3PBiDJDhTMVbzvGDIFZtJaMsyPGCA6gffIQSSHCjWBe/d9CCMVY6SXQaKMukdQVNmP5AmSP2MIx5mJZF72SQaXQRykVR1KWPiA2DtEIgwG25xJxHKLCWjc0kRoHr3EmwI9YyAR+9AvnjLCUj4B9vQ49SPUk4GAlScmtmhjFx63LuFUsxZypAPdknkh225XXXDdwvO97ErkUxFMPJlNMPkwOFiDh80pZShVjGVkYghBJG2qJlJ+MawSNN+F/lhi4Pw9olbWysXbVSggLsBQsknkDe2/QYz7vSU5PxfXw/PADvRDAUDMYrOM8UMKppXUzvoWzSg6Wa2reqU7DmdtueFCUwoqxvpmZW1aaGzMTuwJ0xqNRFuaA6nFrtRnnjdlzASSEN3kYZWArlWqM3a6iDYYUwJG5odxrPwSrCYl7kqa0JQBrxeAqNLV4xpIu2Frja6d0pZDalAlCs6kweDE8jPw7DPNCXNyCVJBgjg488+WcTjimKbIPBFLmZHCyxwyaAN0j2vexchJVeYA22HUrKvDKSTNNNJOBrVCWLbXVRLWwsAdKOLf8AtZxCcuw1qdBRhuNIYMef4CBt+X4eRXA/ORMEjCtp0xR2Rzo61IX94hiB6nBdp0xcwV/MVaSMApSkKHEgTuNwQZyKTroCVYjRpkcypWn6xkdx4Gr3DuOss/3KhVbuY/GNyFlZW0KG2FPWo+W2JMpUqCVIYFD7/dPJCwvemZLVmHW159MQ9n8qi5sO5VREts10oKilUE9AZKA84j1vF/jPGcoz3GHExNd4n3d0L8YYHUALNuhFdRiN1bBTyWrNsn4RKs5mYnIiRBGcDg1FClNoV7ZQEE48t/ODINaQZeR1SFydUrsp3BKx7lvEoAJEYrVQ3YYP9pc3JFlvuAVJZU1KmsRLfiagDsFBHKrIwK4Zw3Mtl5JbQZh4ikOzIFBN6jd0zeFuX4V5b1Ry+WTLhUqTKuAAGvRrI/eBMcp672fTGItCS5kg6TsMgnn02GxG/qUklCJjfntUr53NSRMgzEUsbjSX0aXCnZtJjbSTV9MKfEOICTMSovwxqEQdKHxV89vkMNM8Tx99MxV5SoCkIE1VegMBsWLNRPXw7CsAe1/B/wBlzGXA3DZcIT5tF8R+dg/PGv0pbYfAxmYgRmJPA8thVKgpWTxWnAYNCNLQMjN3cV8h+Y/zv0WuuC0WTUHUfGx5s25P9B6ChgRw/NERDSNTRyMNN1Ym2U+2sgE9MFpcppAMuYcMfyAAbc6XSxIHmSfljpLW9tbNS3HpLhUQABJAG3kIz4zQXUm33tDTeEBIPmTv59vCt2yi3YGlvzL4T9Rz9jYxXjWXvCLTU+90apAAWK38RtRV1tfpjMz3iJqDiSKiS6qC4AHQA6G962/Kek0cbFY21U4XmKINgarHUEgHauQxqe2avkrdsv8AlAgKIiJ4P052xWa1qtylFyZaJymZ258N/Ca3KsjBWIawSCBp5VYIs+Y3v/rQzPD2aMRncBixKuULEkm2BRgTv/rbFkM5diAX0bMeR3ANRry8ib57CyRtYjkDCwdv9c+oPph7VpN00GbtYU4g5gxB42jgxMb1bcPLtXS9apKW1jEiZHO8xnMdqW5eA/lk0nosoC3/AAyJak+lXilLl2RirqVYdD/MVzHqMOTICKO4PMf1wMzvDQ1IW0j/AIbnfQeZQ3zQgEi+RHtge7tHLQF0K1IG4IyPHG4HOJjk0XaXyLpQaUnSs7EbHwzse2YodPxBsxAYjHbLKDFpO66gdSqu5KmgaFAGvTD79n3ZA5b7yYfeuPh/IvqfM42z6QZPORGFAtxsjaVsA2GUkAXdB8GIuPot6UllY+UbC/mwCj64hRoFMCmuWEXtDwUwPqW0id9SMv8AwJSbAHkrMSR0slTswGDgnzUp3K5dfJad/mxGlfkD74uDhUTKVkHehhTd4xewefM7fKsUPsh5Gk45B7Hg0jSFnMz94zyskbuwYCJWIV1oGXeytkrqulF0bsljGQyCTMZqqRDbQ3UZmA8L8iQDzB5XuRqU4G8a4e2XfQxBKhmid/hkSqdJb5+Hwv5in5ja/wBmeFtaTa2Eej7tSCHKtuBNfPRyWufxE7kY4rqAWjUp0wr9fKOCPWc4gzcxlUR+d6F5GB80xjYG2fVmmoqErnEL5mlVNiaQauotymyUbursis6/CxUErfkTyxPjMYj1yXCCMD+d/wCPKjENhA71mKOa43BG2l5VDDmt2R7hbIxewN4h2filYv4kc1boaJrlqBtWr1BOGtQwXALgkJ/1gn707pcCf/HE+NUeK8RymYjKNMF6q2lgVPmNS0eZBB2IJHXCUpQOU1BiKOqMhiAORA372MeTDWn0IucW7PRws2nMRu3VaZmHuAJVX/CowMynjvwLYOwVS5+sLKF+ePQOnWrTTRLC1FvcE/CUnuCQkeYkg81jLdUpcLA1bERqBHYgEk+BgEcUR7pyAoAYGzFIm6gnmrDcqrb+YB68gJpstIpD6dWiNAqDclxYF8hQ1E3frtWNMnE8MMradBNkC2NbbsQzuAeZoHpvjIMxpkjCyFyxogvrsUSW3J01tuKG9dRgQN3Nwh51CwUomeJkfFESBIGYMHMb1sFy3YW00tJ1LiOYg/DMwcE4kSOdqryQRxkd6VMlbIGAO5Jt257ksaHOyKbG2QkIkLNB3oHwKA6p57gRkVdHTe9W17AWMw7RyEQxxWfEW1L3hJ/dZlJ9y2KmaklJGvvdP4gVIB9jFqUf3g2CLZ5dyklRTJH/AGXBjslII09t5PJoe7t0MHSkKj/VM57qUZn6QO1MI7dPrKmFRXO3bb0JCmiegqz5YZ8s5liBkj0ah4o2pvk3TlvR898LfZjiGR27ulcbW7BqJ6Kw8KX5UpPlhtxyvVkstKS20yUEbk6vi8gVKAHiCZp7UqVKlL1DtjHmQBn0FCR2YgDqyqyaWDaFZghI3FpenY0dgNwMBPtPyBbKrMBZgkDH+FvC366T8sOOIM/kxNE8TfDIpU+zCv8APAFvdrbfQ6ozpP25+1EKbBSQBvXGOGZVpZkEbUR4tR3ACkHcDnvp2wd4rxeGTUEnMToGGoBgGHVQdidwKo374W+FZx8tJdW0ZaNxyujRHpyBB9MTcYbLuO8iYqzMLiZep5lSNvWt/ljvbhj2r6VKmIwQAc8zg/xWTJScVL2dzToXdSfCupkvZ/EAdz+IXer67HDNkYiq0aG5oA2FBNhbNXXLl5YUuAzhZgG+CQGNvZ9v51huyshK03xL4W9x19iKYe+NzpgQm6cn5iBHiNj9D+tAdVQSyhY2kg+e4+0/SvChMhVWK95GQCOYZSKI+Tn6YE5Ljav/AGp7qTkZALV/41/z29COWCksumRG6KsjH0AA/wAyMKGWg1yRoTWpgL5VfvgK7YHv7ikmDCSCNwYIP2AkHFaFk7Ng2lYkSoQdiJ/s5pxSV6vRrXo0RDqfl8Q+h98eTZVpl06WQdWYVVeQuz+gxN2dy2WnkgUAxyMzd8wkZdRGkiqNi7IrljO2kTZOUxiWUhwGjbw7DrZVQTRBHPr9ZP3PUVNlpKkmcaiCD9MimasrFDgdhQgzEgj+fvTPNkO6gjkc+LvI2Zj0s0b+THArO/aNlotkDStZsqKH1bn8sRfanxmlTLqfi8T/AMINKPmQT8hjmygbDmfLzxbUiabeL/aZNJtCoiHU7Mx+Z2H0wGi7XZsMG7+Q1vRa1PuMQ5rg0kaBnXTfIHnitk8ve94VNmp+0fEHzTs7KbKaQL5H0v3w/cC+0XLMiJMWgdVAPeDwsQACQwvn61hJGWHX6Df2wSi4VH+NtVdFIr5WDf6fPGffdPavUhLk42IqxtxSDIromV7R5WSgmYhYnkBItn5XeCOOSZrKZUhlaMarNOSF07bXpA1H4unli7ku0Odyi+EftUAG2qyVHSnAsj3BxzVz/ji0iWFT4HH3opNyP+wrp2BfHeGyzKBHLoG+pSCA/kCy+JR7WD1GKXBO3GWni1s6QNelkkdQQfSyLB868/LDApsWNwcc+A9ZuhRTCgeQCPvINXkJdSRwfSud5/spJCC8jxBAdlLalB6Kifs5snptfrgcmbeqdyGuvjak9PBRdv3EHuRzwfz2TzOccsYZUBtU1ERCNb8z4tTVZKqegBoA4XIoxHI0aMtbgd2u+kHcgsSxLMGAYkKAC1bjHpNmsPt6rhaVuxJhKVaRwO2o7b78GJrnyVtK0NBSUTyopB8Tn5eTjPcVYgz5isqDoBpi5LSSyH4VG9KbPIbAc99hdlzqIJ+6RQ8SgmlADEi6sVfKsCYszctlaSEa1AuqABUJfPUzxnVzYjyrGsEzVKGFao5N/wA+4Jb21d6B6AYzHunJUpStoAxMzKtieSEgkxjIAwBW811EpSlO8k5iNhuBwNUAA5wZzNWZ4VZy1akYd4mwLJq+LSD8Q1bsh/MKojHuUysPeXL4UYCyixkKBtrXVGbW9mB3U78sed8rgqOWth/dkJRx8pNLezLggOzMrZeOWFi+pAxGxdXAptjQk3BHMNWx140wpFo2GVuaZJRMwMZSoH/qSkg5+FWZg5rGfUblftNM4ChjvhSSOQFAj/2TiJGKaMv2ShA3LuD0LBQR/wC2q2MGYogqhVACgAADkAOQGFjsXxU75ZyNSJqUb2q2AyENTDSSKsfCQPw7tWOB6sbpL5auXCsjYkyIOxHmK1LQMlsLaTE+EfWsxFmM0kYt3VBytmCj6k4BdpO1fcskECiXMy/AtgKoN+JzyrYmr6dBgSvZCWUtJm3E7UQrSWEQdTFEteQ3On2xf0/ort2NajpT9z5CrHHwnAyaUO2mXCZ+bTWmTTIpFEHUPEQR+8DgRAup1UmgSASelnnvtjoMX2fRLbKvOunn5DkMZnOxxjQsATW1V1x3rDZaaS2TMCJ8qz1ZJNc6cGyP9fphw4XxBcwq2/dzqKJ6OB5g/EOtbEEmqveHNdnrGrTWK69lWbZCTXSr/niLzJchSVFKhsRx/I8Km2sJBStOpJ3B5qbj2eEasmsPI40tpFBE51Vnc+/8hhbMu4Nk19cX+JcClh+NdvMYG6MTabKZK1alHJPf+PKorUkwlCdKRgDtRHJ8S03pGk3YI5rVkknmf6fqS4z2ulzUcaSaSI/Tc+tgA9OX87wtgYmjHyxbVc07fadlmXOK53V0Wr/d2I/UH54D8CgjOajLfCBfzx1ftd2YXNwFeTrujeR/oeWOJpI0ZKm1ZSR6gjnhVI70b7X58M7C730j0A5n3Jx5w/s26Q99QYEbc9h54FQZfvLY7ny8zg/JxeSMqq6gqKByIA/yPXDU1AJiUon82GvgmXBWSUMmtFBjDAEEkqNgdmNaqHK/bFHPcXjnGl4GN/jRSD78txjXh/Bi6KUnJWyFA2KqLvfmoLGvk2FT0N7VOTOQWDO1FyoAGoiqAXbb/PEWT4rJCQFblhhbsyqBpOZApRWw8zgHnOGHcgYVNFVuNSRykPSqa30qBZ+WLnZzt9PlEEWlZol+EE6WUXdBhtXuDgFmyRih3mKX7Zq4RodTIp0qKTIrsWV7dZfNxPHHJ3E7qVRZfDTEUKYWDv5b+mPeFdh1ViZdFGvu0umoUO8ZgC4H5aA875Y48HvnuMP/ANnnbBxKmVmYuj7RM3xIwGyk9VIG3ka6cufubF+wYc9yXCTlQ5gdlb98ferv/G8tJdEkbdvptUMsMk+dlCgjvZiEPTwM6g+yKNZ9VQdcE+2XC+6kgWJaXu0Sv3UYo30WRSfbDbw3gEcMkkgJZnLHxV4AzFiqUNgWN+Zob7DEfaXgpzMVIQsinwseVN4WBrzU37quBW+tM+9siIaSIPiSnST6QAPAeNRXaulpefjO3hBkD7n1NKvE+zTtkYZ4R96IgzqBuwPjBHmQDVdRXVVGGfshKGyikEEa5QK3H9o/LBdFCgAbAAAew2H6YQ+0f2giCXusmsLgW0jUSupjZA0EC+ZJ33PvgEXNz1No2oTPxagewzg/XH08rwyhhYcniI+mftT6wAtjQ23PoPM+WEXtz2silhbLZZzNI5Abu91CggkMw53y2vCRxLjs+ZdmmkanoGNWYR0OQ03uPfDj2TkhhQPoAb8O36+uNWx6AGlpdeVJGYG390y7jUITRLsp2cTKLG8scceZl2VeenrQ3O9Cz5XXPBTLdpI2zBge9YNUevy64We1GYmZ0zCXcZuugG315Ym4zmkzKrm8vWoqEnXSpaPqrjUNqI+IdBzF46qhtq6hHCpHLG08Ckb1WA/C+OK6galZlBEmk2LBA29Cdx6Yly0DSZgux8IGlV6DzPvy3w9PSx2ggHfpFEwXvA1VyDAEr/Kq8sEclAFy/wC0MoBAPeAcxWx+h/TEnGuzWhmniBMytrjG2kcrFGufPni3kc4pVGfSUnUK4G6iStwffdd/JfPDUqtz8KjliplDAjr644X2m4Z+z5mSMcgbHtjuOSjEKlNZIHw6jdL0Hrjj3buYNnJCpvb6YemNLhGwwU7NcNfMZhI0BLEMdvQE/wCvfA2/DiSBmQhlJVuhBo/UYaoV9Jdcck+0vs13E37Qg8Ep8Q8n/oRv7g46lPnFiUtIwRQRbMQALIAsnYbkDGvFclHPCUkCsjDruPQj254epkTXEOESixW2+GDOQGVSOgFn1ojn/TAFODPHN3ER/aZgfEsfwoB1d2oKeWLOW4i6SFWVldbDxsKYA89uo5EHlir2idWic9uaYDFFchkodLSyltI8KBBbFiL53sBtfuB1xQ4fmv2edwOpW+m+nf52enriafMNFG6CtJ0S6WA1XzUrfw2DufL9V3Jz6pGdzfX3PnidKn3OcQDeEfPFWSAMhAOFteL0fQ4hzXHSp8JwqU0L4/Hocre45+hwGOLGdzBdiSSSfPFc4lTV6pxNDKVIZTTKQynyKmxiBcS9K8/1xFUEZpV9B8OzXewxyVWtFavLUoNfriaaZUGpmCgcyxAA+Z2xU4JEy5aBXBVliQMDzBCgEH1wlfavxVCsWXVrbXrkUdAF21eV6rA/6Y8vtrT3m59inaTneBWqpehGo0u9u+ODNZtgraoYRpSuRb8bDz32vyAwvLQGwxnLHmPSrdhNu0lpOwFZalFRk0Y4Fkg7W3IdMNWTyxY0Nqwm8GzGmQeuOrdncqGUbbHri6kKt8H4YRRIsciOd/6OJMv2FWLMieE6VN60ItSDzr061g/lcvQ9OmLytiUVKh+X4NGl6VAvnQrE+XOkevXFLO9oY0laK/GqayPQf9MQ9nOIGZdTadR30joDuvuCpB+o6YVKiOZKzKVsgjyNHb/LAnN9l1CuIzoEg8Q6aujDyYHDKoGK2cbbD0qTu0OfMQ1MPhX5Gv545LnJCxZm+JjZ+eHr7QuJ+FV6H+Qxz2eW8RqKq2iTU1eWLMsW2IMoPFgiy7HCqNdu7R8HOZhMasEOpWsrqB0MGAYAg0SBywgqWhDhGeFkkMZWE94hbUF8EZWjZI5KDhq7dcaky3dFZO5ibWHcIHbUNOkbqwAI19OYGFleHOyFTC5UsWZswyx2xbUSb8V3v8OMPqtwG1J0khXeYEcjJg+VTgk4rzsnmFykRTQZAXJeVb7wt/5kbUwIG1Ak+m5xf7VZMZvKiWDxvG4ZCo8dKakUXRutXhPUVgf3SRLRzOWiH5YlMrb7dCPqVw2cNyAhjCAlqLEsaslmLEmgBzJxyr73snRcp+aZ5z3njsMGIoxoKUChW1cx/wBpmW0BBYAoVYaTXMalO4PrXpuKqN8rE6Ef2cq80Iq/UemOmcU4BBmRU0SuejVTD2YeIfXCdnOw2XhctmM1KwIIiUA94PW1syVy+EDffHS2nXmn/hKSFcADVPlFUuMFGZx32pIzDUcD5ZN8MWb7PzuxWH/eQBYIHdygfvRvRPutjcb9MLjJTFSCGGxUiiD5EHljdQ6lRgHPI2I8xuPWhuJG1RMMakYldcaVi2nrwDDJ9n2VWTiEIYFgmp/YqCVJ9NVfOsL6jl5nkOeO19heFrDkoaTS7pqexTEtvv18qHlWMXrV4Le3I5VjyxvVzCNavKmDHFO3GW7riE4v4yHF/vgE/IGx8sdrwC7ZZCN8nmGaJZHWFtJ0gsKBIo1Yo+Lbyxx/SLz3W4kiQrH33o19GtNcUbnjMZHuBXlj3Tj0msut43x2T7P+MLJl1UkagN/9HHGMG+znGDC/M0cKnBruy54dMbjOj6YQ8lxYsLU0Oo/6Yv5fMszWu5wpqdU+0Ugj4tBI5GiSka9tmBXf03/njOEZVsjxDuVD6XDUdtJTdl5CywbULJwS492RbNoLbS4G17gf63wa4KFeJbkjmeLwM6MGojzN2DVWMKmovFPYwtdpu2WWy7GKWXS5WyKZqvlqoELfS8edp+2kWUqNVaad9kiTmb6k1y9rOBnZTh03+8TZpQsmZkDFLDaVApQeY6nbyrGf1DqCLNvUcngTvViEFZgVzPjvF/2iUve34R5AYoRxdcda4n2BykqtpjELk2HjFFT7fDXmK+nPHNuJcOky0phmFN+Fh8Mi+a/5jpiqw6qzeEpThXY/tTOMqRk1TjG+L0cmKpTEiHGrVNdP+0POLJmIssbdVjaWRRJoVKZdDSEf3gB5kbbjASGNNBlkg0nnuDK5HrsWs+X19N4uzs8cj5jMzQGSUh2MjlQrC9gKptIoA2K3odTM8w6ZiJj/AOXBLL+qPWOOv7oXDstmU9xq9dpH2q4oUN/2qThz5UgNPLGBzEJOlV8tYIGtvT4R61qw05vNpEhd2CqOZPrsAANySdgBucJzEtQcy6CyhiESPmwHJ3diLIsUNrwT7b6tEJHLW3trKNov/mHzxnN2ibq6aZKoCjHePLAz5+FWF72LK1gbCa2j7bwl9JSRR5kISPUorFwP7uF2Jv2qWSWTdSRS9Kq1B8wqFduWosTvifLZWN4FAAoqKPUNXP0YG9+d3itksz3V96CjMQaHiJpVVjSXQsczjUaTbttu+5pUlzCYJkkTmMAg4z4UWm2Wl5s3BCkQTMQAcROSIzjxrCO6zEfdbENGQPyl5AlDyDKWBHLb1w48f7MwZxNMq7/hdaDr7GuXodsJEeUldlcbENr1hwFY1S6dILUBsPh+u+LpzeZiBcytQ3b7xn2HM6ZQQR7UfLF12wH/AGARcJDiUxJKpJJmJAIgTGTQoS6hbqwwdBM4jYCJiZzE4FUeI/ZNIqkwziQjkjrov+8GIv5fTAMfZ5ntWnuAPUyJp+urHWOBcSM8WpgAysUauRIo2PKwRt0N4BduO2xyZWKJVaZxqtvhRboEgcySDQvpgNnqPUkvm1IClgkZ4jfIgRUtDKkBwbHNZ2F7Ffsi97MAcw1jY2I18lPmep+Q623Y41J9oueN/eqPaJP0sHA7Odps1KKkzMpHUBtA+iUMO70O8uXS48sSfM+gEfvTpuEIEJFdX4722y2UdUkZmY81jAYqP3txXtzwPm+1LJArRkazuRGRo9W1UT/dvljkgWuWNrwej/HLYJGskn6TVZuV8V0NeDcHzjO0cnckHcB+6Fk7FVlFb/u/TCz2p7JvkJFBbvInsI9UQR+FvI/z+RAXZ0sE1ZrHRuD9rF4lKuUzOXUxOoKkFgweNbLGjsD4qrlYBJvFq27iwUHEKK2wDqBiQB2OJ5qIKXMEQaQlUldQRyo5sFJA+fLG0JuiMd9ymVWJFjjUIiilUbADHPe0f2ayGYvlCgSQ2yMdPdk8yu269a5j+VVp/kDTzhS6NI4M/r2qS7ZSRIzQTJdpzGACt4twdu3jcMPAvXYEn64m419nXdQ97l5+80UJAxFXYUlSvw0dyp5AHfbfz7P+DRtmA8+8i33a/hDDnq82rcdPC3VcaB6owWFPozHHP541AMrmKY48tm+IjVmXfLZU8oF8LyDoZD+EHy/QbHFThfYnNQvMkU6ZeCSS9Ueoy6BelRqFJQNXd++CHF+Jd7m48uN1R0Y+RYOps+YXcAeYY/hGGrHKv9WvEnXqjUMCNhx60Z7ukATQfg3ZODLMXQM0jCjJIxdzfPc7C+tAYMYwjGYw3XVuq1LMnxq4JCRAqtxLPrBDJK16Y1LGuZoch6nlhI4z2rymch7uaDML1VwqEoehUh/064Zu2cJbIZkDc90x/wAPi/yxyvMkFYyxZY9S6ynxBTsSPbHTdC6ezcNreXOpJxBztRDLKXUuFcwkTAjO8/pUEWY02rBzRoNoPiHQkdD6YkizCs2kXdXupH88Xc/lY4p0SDNHMoULMaFL0UEjr1rYjbFNszpmaQqzRxqFZgDSl9xZ6XWOxQtC2g6kmD3EUK7Zsi2L6Cd4gxn6Guq9pMobScLq7sMHFWQraTqX+EqLA6FvKiDdJWa1dWjbddLaPq2h9Y9VK4eMDZez0DMW0aSTZCu6AnzKowBv23x5mzcpQIUNvCfHuPrVDjBUdSaXOFcK1SlQzOdSmVizEIEIYIupjTMQNruiSegw3ZvKrKjI41Kwoj+nkRzBHIgHG0GXVFCooVRyCgAD5DEmKHrhTiwoHbbv5/m33q1toITFc4zuWMM7xxu7bgArQLMRZVgQUJUUS9Dyqxj2bLOiiR2TVWltRIBGo6NwvMaq+Hf0xNmV7nOSd5ytyG8hK3eAn0O630KY04ln1YKiHvCXUnR4vhIYAabtiQAAN+Z6Y7ovvm4ty0NwklzSJVI+IkxECSM9s5oNlpj3R72xkSQESYEH4QBO5gHHfFaJFKsSlGUgsztpGrZtxo1Aah1PIm9vI+8PyDZqUIZNq1BmN3R3CRqAmpdvi5eRo1nDeIKkSqdVAUrKrMGUciNINGqsHreJuEkvnoygIGrVuKJCo4diOYB1Im/WsMj3hkXBcahQClB3SN99yIzxGRT3SmXENeydlOElvVxttM45nFN6RxZPLsdwkas7E7serEnqx/oNscd7QcXOczLTlCgYKqrdmlHU+Z546d9ostcOn3rVoUetuu388KWS4EO81FaWjQPSya54B/x5kLC7leVExJ9Cfqae4xCBtSdPBXniPRjp+V7JCY2V286xe/8AtbCy82U78txv746uhdNcgIxmHfj32bzQ20f3ieY5jzseWE+WEgkb4emqAYJ9m1k/bIhHN3DMdOvpXPTXI6iAKOxJGBxBxqrFHVlBJDAgcwSCCAR74pfRrbUnuKcGDNfRGBnEO0McD6HD2FDWAKokgblhe4PLBGNiQCRRIBI8r6YV+1vEsmyaZW1EEgFNJ0k8wWf7vpupPQGrAI8utmg45pUCR4Vs0p5+XTK6xNSMGA8OglZCdiWAv4ihDWuyHbUGGZScxurhhqUhrNgWTvqB3FSWGHRZT54oR5hAp0kbkjSDptT6tsb/ACtr/ixYhia4hSSPIGUF2oaQN1cpqVzsAD6emPS7aybDCiswmCFEgjHciNwYIIJB2MVi3F0v2qUIEqkQAQc7RPYiQdQBG47Vf4VxBo5e/Kh2Y34moaipIoAFm2kugOfUYurx2fMSBbdlNjTGe71EdFCEsa/EzSaR1o7YCTSqRfhjEin8ahiwNGy3xINqAIB67bYK8J7TjLLSiLpbUCzVytlnJodAFodAMAdS6bpJWy2VqxBjAEYjczHOPLmrrS81Ae0IHgTmZzvAieMnxG1O3AuFdxGQa1MdTUSQCQBQvc0ANzzNnrQI4WuH9uInFuNC8i4JKC+WrUqkD1AIHU4ZccHcNupWS6IJrUqlmuKwI/dSSxqzLeh2AsGx15g0RhB4z2KmgJbLqcxAeSii6A9AD/aL5Vv/ADwP7WZhZM7mnYBljpBf7i7/APNeBsMDxOq6Zss7IHGlyoKnkRR5Y7PpnTXrZKHWXQFLElJGD9+KLYbdSULbUApUwM5zHYjPjV7K8CzDHTDlZFJ5s6GNR6ktz9hjo3Zfs4uUg7skO7HVI1fEx9+g2A+vXHPcn2izan7vOF6O4kCyfWxeHLsT2hnzJmWYJ91oAZARZYMSDZPkPrinrqL9TOp3SGx/6mmufbmC6IGwiI+xpqxBm89HELkdUHTUQL9vM+gxOcK/aPhrI7zoyKXVVFpqcybqoU2AAQVu7oITRxyTLaXF6VGPz7UC4opTIFWM72mOljEhoAkySAqABzIQeNvY6ffAVONurd9qlYhQ517LJGTXhQHwdSpoG/zAm7GVhlYrFGVd1XVI8lgVyHwjZma62NBT6Y1bh6QOpmEYNh1ggGppGB2aQkL4Qd9wBYFk8jptoaRKY/kj9c+g5xvQRU4v4uPtTLxPg0c1a7DLYDKaYA8x5EehBxHw7s/FC2oamfemc2RfPSAAq+4FnE3CeJieMOAVNlWU0SrKaINfW+oIPXFzGebq5bbNsVkJ5TJj6bUX7FpSg7pE94z9aEZvstDIxbxoWNt3baQT1JFEWepABOLXDeDxQA92tE/ExJZmrlbNZr05Yu4Cdr+MNl8sTGLlkYRRD999gfkLPuBiaLi6uQm21kjYAkx9PCl7JpslwJAPeM0s8b4lLn5liRAMtHmN5LsyGIeKh0UXz8636Y84pxkrNbxSiK930mv1wQykYyuWjgVSWj1Bm6sSbc+enUaHmAMQS9pcygcuI2iGkaHHxq2x3A2ra+u4oHHo9rbN2zYbQMD8mgFKKjJp67PPHJCrxEMh5EfrfkcFwgwn9jcskTkIjwd5TGNuVV+G+XP6VhzZqwUKaoZobGFHjnZCKdiSKbzGCUvbvKBmRpShBo6kYD61ixl86km6MHU8iDYwqVcQ7RcEOWlKHfFDIcPeeVYYwpZ7rUwUbC+Z9N654cftJgC5jYlnagFA3JOygeZwx9lewsWXSN5UV8wDrL7+FiK0rRoheVnrZxl9S6gizbk/Mdh+/lUm2itVGOz8E6QIuZZXlXYst7jpZIFtXM1gd2h4fl0XVoYOxJVYzp1HmSRRUAcy2m9+pIBYsV81w2KUjvI0euWpQaur59Nh9Meeoeh3WcA5IGPwVqDFcrTNGyLYBib1EigNzsLMYHlWo7bi9ON9OlQjKrAsLXSAsS7nlv4ytnmfPlzO5zhk+amBRDHGthQVMaoAdq1LV7ajpDbkbeBSBXF8p3EphZtQBF9BXdhnIG5+F33JJNbnHf8ATepttQgAajkjsBvJ5JGw2HFZd7aKuDJO22Zydh2AHJ+Y896prOxIJtW2AVR8BAbVpIGpaAU8mFMARWCXA85EJCs+um8ViRxQ/MNL0ydTV1uQSLC0pZJIZVMu0qkOf4lAf9QsP/N5YfOJ9lIpfElRm9QoWt89QAIKt11IVJ63gDql+lWn22QsSFDgjBz2mSB9IFEWjIalKMAH68g+cEAkes1dy3BIFIYIGPRmJkI/hLk18sX8DuB5GSGMo5QgMdGm6VTW2/LfVQ6AgdMEbxxbpJVlU+NGVyqLspmpMx3c0LKJpmeSQUyaSdTeJTtYGkXXPE3HuFZybOSH9nde8YRxNQKJGuwJKkgdWo+eOn48IvG0OvPhaV6RITpG+PEZ8vpUw4tJBByBA/O+TmuRcQePvm7sARQIIUO3i0bu5PUlr39MPfYDhpiygdhTzsZT6Bq0D/CAfmcDZvswj2VJ5FjvxIwV7F7gNsRe+++HVVAFDYDkPLF/VOpMvWzduwSQMqn85OamtwFpDaREZPiT/Fe4ocZ4Z30dAgOp1RsejCxv6EEqfRjinxzthl8qdLN3kvSKPxOT69F+dYV8727zbj7uGOBeWqRu8b5AUL9wcZ1p027eIW2mB3OB/YoNxxAEGr0HFjHEVjOksx7ycrZd/hKwIRbVWgFh+HZWu8T5fgxCNLOWgios/i+9koXcj3a7fhB1dLXlhCzMEjM8s07WdTER+H4t2AANLqPMdb3xpm+BojKHRhqGofeatrrpt+uOj/8AyYIGsJJ8JJ8sjbygcAUB7TuJ7U8J2jaJkjj/AGeKxa5cgg0ehkDUHO++k7+fPDJkuPwyIrd4ilh8DOoZSDRBBPMEEfLHNOJZZZYIJm/tL7snlq06hfuCuq/U4H5nIoxd2QyH4nbyvq1VX/c+ZwOOjt3CdRVpIJB85j18znznEkXCk711jjPaWDKx65HH7qqQWc+Si9/fkPPHPc320fNZrLu+XqOJmZULG3ZhpBJoVW1beeAuX4fGviCi+nM17X1xayI/3iH/ANRf0ONOw6MzaK1k6lcHt6UnH1LxxXXOHcIHOh5V5YKf7NVQaAGK3Dc4ukEmsacS4ukilA7qpG7pzHoD098blQqpkuHk5oyKwFDcf9P88EeIzyN4VseorYdTud/bHnCOFqkYZHL6heomycXMoNVggqRtv19R6YVKkSbjDRSuuZy8UsaPp7xlUGm5EBhbWOZANdfPDDwjgUKSd7l/Cki7oPhs0QQOh5j54NzZEHmBiGNdAI5ADbpQwqVc57PPHmuK5maW+8jNwIRsEB0aweRI2A8rv2fMK3B1WbieYnTaOCNcstfCWBttPmBXX82GnHnfXVTeKEzAHp4Ufbj4KzGYzGYxKvr3ADP9me9zQlYr3dKWFeIsvTyCsNF9TprreD+PMWtuqaJKfKlSv204B3qidFLvGPEi83UXWkdWUs23UMw51hiyKFYoweYRQfcKAcTYjmzCpWplW+WpgL9r54mp5a20tnjam2qDi3E0y8LzSfCguupPQD1JofPHIP26UyPKZ3inlssUcrseS0DyA2Aw0dv8406RSQSJNAspQohJJlAYj0YBQa9+tihvZbgyvCzzIHd2YHULoKaoeW4PL08sdT0xDVjaG5dTqKjpjt4Z55+lXWqmluFJAUex4Hf12HbNRZDtjmcsRrZ3A/MxkRh5HVbxn1BI9CMdSyOeSaNZIyGVwCCPXofUdR0xzHiXZ/uqMJ+Jq7tza8idjzHL154G5PPzZVg8SyQln01VxSENpI/KSDfLfBV909jqTAubeEHI2ifDHPj+tVLbZZWpCF5idCjMD/U8+Rg12jGYw4zHDClXG8tlwgJVaHnzLe5O9YzvTzvpti7psc6GBs7lTVDkSb9K5eu/6Y9cAnArFUQkSasRJYN4sxZ+Mqsc8ZdoxSsp308hdMGGwAPQ1eKgmpNQ68vLfz9PP2ONU8LUwrwkAV4mvQRfm3xbdOXIYpdtkPj4jBGRGD2MfX9KgpcED79sE/t+tWZsyZ2AUCKKJevKNT+Jq21EbBR/mcQvOZCsMSkJfhU83PV5fTrXSvOgKRzjERxgDSCaVQSXfamJvxMbHKx5HyNcEjKTKoosQ3etzA0j+zT2JUsepFdMZzyPdkSRlIJSneP9j3P8xvmkFBWRVCTJP3rRJchU8zQsBVJvp8Roe498UTPpkjblTj9DRwx8ScZZZCrfezMTq/KpJ5e10PNjfTYMez8z6SsdAfmIU/IHf61iy1vNSNbhATgAnBJ5P1qU01ji7aBRPLcDnifhSJKV1zSRs1UHVQpPl6/W8DOBX3io6lX6q3UdSOjD2OH7LZfu10tF3iE3YokfI88aKVBQkGRVgzWxzrogPdggczG1gDz07H9MF+GZwMtg3fX/ALYX8/kUUaoXkjY7gBjV/wAJBA+mJeETuu0hXVXi0ihz2IHTbbE6emWZ9sLXG+0GWjkSGd1XWNR1cqUggN6E9OtHFjjXaBIImkc0APmT5D1xwvifEnzU7SPuzt9B0A9ANsKmJiuh/Z7xOMPmMuG1N3rypIbBmRiBq36ihfuPXDrjmS8IZIY5YTpng8SH8226EdQRf+jjoHBeKLmYI5l2DqDXkeRHyNj5Y4Lr1kWXvbj5VfY/3R1uuRpPFXcZjMZjnaJrMZjAMe1hUqFdoOKmGMBK7yQ6UvcChbMR1AHTqSB1wg8RhikV+8V5CbDTFGcg+esDaj0GwqtsGPtFmmEkYhUse6eiKtbdQxAPM0F+uEyKdmj7oTPoIFo3MjyBO4B+mPR+gs+72SHWkpK1kyVdpiB9JrN9yV1C4U2VwExABAJJzOajyOaZBG/JBIpkA5HRqUOPYM3yPphu7NSXBXVXkB99bH+RGFCOPZnZwkg2ETClZANwGOxPl7euxPspxBYi6u9RvTR3fsR7gadvTE+rJ94tlJbGUqBIjfET4/1W2hpKLj23+ulU422V4Tz2Md6Ys+beMfxn6AD/AOWM4R2jdYO7jh1HvJCWl2QXIzCl+JzVHoPXEc+qRkeLSy6WGotQBJHMAWeXL61iROEX/auznyBKL9FNn5k4DauOno6e2zdSSFFWgbzJAk4jymaybmzvHr1brEBJAAUfKcDn9KnPHs7diSEj8phYD6iS8G+z/aTvyYpF7uZRZUG1deWqM9RysHcYAf7Fh6IFPmtqfqpBwKzshRWdJCGhbwS7WNXhYGtmoGj8uowwt+ndVQpq2a9m4BIPBjvQ7zV308pcecC0Ex2Int3oXIx28Wlepq68jVja+ZxDIDJQADG9JAuxzU6kajtdmrG3PFiSYbqNz5AEn6DljXh2Xflp1jyHjojkDp2X0OoMvTbbHSghKNRG3JMek7fnG9BuSpelKt+AJPnG/wCbHapMtw+5UF/duQyg86NlgfYB1PrR64nSEOTKReu9IP47Ysf/AGxY1HrpA5fFN3/dItJ4wZDUjatGqiVtLJLm6vfY86xNmYCWv9nNaVFn7wKAOQiU9MYSbtZWmflIKZ1JBIBzknBPwgnwMTg1rqtEBCo+ZJ1RpUQCRjAGQPiIHiJil1JNcuqm56UN6Td87G6sSWb51yGCnDeIrG7WtFEKIo31EsLCnltp3PTe8UMznpC9Sao6263XyA0D2VfUnF5s4qouwKgUNHL5f98az7SXmtKhv22jsMD9BWSgHUROPHee5yY+pr1JzbzNTOGVFJFqrsLLV5InIep6knGmahzTRrIrSNqAYFJCSAfNRpH+EHE2UzsZ1KQXjkpqWwyMtbgDfkBuNwR64vcOlijEzoJKUBmLkizRNBdulb1ZvGJcKUwSQ3MERiRGAADOM8VZUPZbP3KrzMTXgtqBTfcHYbk+e+wx1vLzrp23x89ZLiJSQs1kMSXA62bPPbnhxyHGzGqlJtKPdE/DY5qQfgcXuL6gixjcQkIEAR5VNJronFcwo66difLChxLtAEJKHUf0+uFvtLxeS4/vgdTG28LAUPLl1wNbMTSCu+RvZV/yxYElW1GM2jz4lsT6j+aj7RcbknbxsaHToMa9m8jrk1Hkv88DHu2B/CSCQPLBfhyzRrauE66dIP8AiPPCCCcCos2bzyylCZI3p9jbT/rbArs92mj4eZMvNqEWsvC6gtswsoa3u+XvvWNOC8VM6tqWnQ0wB+hF9MLmbfXLLIN9J0IPYAE/XAtzZIvEeyc2/SrbVhbj2gYOZ8I3x+3eui5D7QsnK2nW0ZPLvVKA/wB7dR8yMFuNcXTLQNM+6qNgObE7AD1JrHGzmCxCsAUIOokUNiRe/Lpt64Y+FRPmspNkS1vEFly5J5hT8BPofCPLUOgxzV90Bm30upUdEjVPAPNaDzJQjWgyPKOJGPzOKGcX4u87d5mpCAT4YwxCJ6AD4j6nfFBc4FI/ZpJFlJAQI7gkk0BR54nXiDQzJICIporGiVfMUQQf5jDVkftFZqM2WSTTvqicEj1Cv1/vY37jWygItmAtEcEfpFEPhMFtlsKTGFRqVtvgyD6UyZ3gUkuWiDuGzMajxkUGYga1ND4WrmBsQprasKMmWBLRvGpIPiik2ZCd7UgHY87Gx5g4fuE8XjzMYkibUp28ipHMMOhHliTOcOilA7yNJK5alDV7WNscjZdWNqlVvct6kTMfKUn/AF7eVYbtsorDzKtKoidwR2I5rl0vA3s6CEX8rsZB8jpBA+ZxUXIORExURR6gRIDyAuq5FdXmRVEeeD3EcshnlRFVEaZYqUADTGo18vOpPrgwVFUar9MdVe9WTaJY9kj5gFEEkmDsJ71f09V3dtvodd+HKBgevp4TQrLOWMvcspOkb8119OXXTz/u4iTMz3pZwrc6eMGx5qUYBh+vmBiXhWZNi/hksoKAC8yAAByKb+4PnghmcsJBTD1BGxB6EHocZ15dJZv1Ku2AQqDHIEbg4z38frUrW3LtklNq8QUyJ4JnkZx28IoRl5JJ2ZB3shU0yxxmMDy1Mx2B/iF4Y+F9kro5hU0L8MI8S+VuaAahdKBQO9nagkUrwyhl/tUG3QSp1U+//K1EbHd8yOcWWNZENq4sf0PkQbBHQg4brV07atJTZhKWXB8yRBPcEzM/nesu2b9s6feSS4jhRwPEDAg1x/8AbTp7sxxlQb5MlkdTpO5xZy2YZgNQAU7INUj9aLUW3HQKBbH03wKncWNzvQNcxfOvli5LngzAondjSFu7bSOQvkg36b+uOtC9aSVkSMDAJ9Mf1+lAqa0KAbBg5OSB65/uPrVnvgNSxsVXRItKaOu4/ExXYvv02HIcjjzNS96veppL7B7UeMA0HXV8O/hPkSL2FmOGG2IBChSsh6eFQQwH+FMVsvB4aHUbi6PKiVJ5GtqOxGx6EB+5oQoOowTsfsQe89+DB8KK96cWFNKyBuNvEEeXbkYPepNZtSGHmD3aagfmux6fLFjOZMCJiNyfET5n/XlipK66tmu1DHaiG5NY6WQG+Z54vwSalIOCHCoHTOKiyEkawIJqThWQCpZNnaiOW/IDzvBDivCZoCYJVUB270sragV/CtUCDaqD0IU+eA/Dc33bGM/3b/UYK9+W3vAy20rjVwZq6KSMxHpdh64MdlIu+l/ZSLWfb+BlBKyD23B8wSMbTdnMxK7vFC8i3uUUtR9axa7JZBkzTCSNkPcT1qUrv3TeY8rxZTVQzOYgiZkSAOykjW8hZTRq9ChR9SR7404bKXd2NWdPIBR15BQAMDo4NRAAwRymmJmDMBsvM+hOLGvmFanSSBdoJ2z+hrXLRgxk9WnH0BJ/pizmNRZtLVojMh/eo8vpePI/u8pCWAAeUNq8t25+XLG+UcPJJpIYdwbojof+uJBUJMUU0+UWjqkGFFXrUvDZ9OYNcpI/Ot1Ir9DigYD3TqQdSudQ67NZ/TG+WkGrL0QTyIFE7r5fLBnN8DlYmaIai1a0OxbYbqeV4ckBZnmrHHW2rxSl/KtMGOJGT9aA5h18Q1GRAWCm+epLjJrmQf1wV4XxY5XNRy6GdVjYSheYQlQW+Ro/6vGgy8hNDLS6j0MdC/Msdvnhk7O8C7vW81NJJQK8wE6r631OKn20ONqbVkKEGlcvNttFKXNalaRPbSZ/BR/tNxpYsqs4iXMKSlWRWl+TWVO3wjl1GOf8SzXfyrIuWiyoW9RQi3v82kBa+V+uGBIe4MnDJye4n1DLSc9BbcI3s1EevvtayP2aLf8AvE7zD8iju1P8VEsR7EY5K1926UpQuJ1A/CRPxD9KHtnW51qBJEREAT489tqi+zOJiczKP7N2RV/eKA6iPqBf9MPONMvl1RQiKFVRSqBQA9AMb45q+uTdPqeiJpElRKjuTP1zXN4f7UE/+Knv3LTAfqQPpi9xZ/u9I5uQnyb4vooY4847kO4mlLg9zK3eK9GlY1rViPgOoawT5+YxUyyvM47vVmGAIUhdMa3zLuBpvz3urpd8d2u1avTb3hWkNpSAqTtp49dqxmL1dq29bBJ1kkpIHf8AioAzkkEBYyxWFh0eIAkH57jzCsOmDOUzYkHkw+Jeq/1HkeuD0XZxP2QZZyWFWWGx1k6i6/lOskj6b4UeI8EzMJ+8hOZVfhlh2cD95AQwPnpNYEdvLXrModXoWknQo7FJOAfGp2ntumZQnUkgagNwQNx51b4pH4C45x2w9QB4h8xfzo9MEOyWbqWSH8LL3q+hvS/1tD76vPCwueRiFvMSH/8AFokY2OQYFb5+ZrDn2a4O6FppV0yOAoWwSiA3TEbaidzWwpRvRxG8ZRY9Mct33EqJIKADMdz9PzNOq498vEPNIKQAQokRPYen5tXKSv3g+eJkHP2xmMx0VV1Mev8A6T//ABxsg3xmMxar5E+tUo/5Felb5hRpvrgn2ZgVtepQaAqwD19cZjMU1eKC8T2YV6YOQjn88ZjMPSp7+zT4Jv4h/LDRxRAyEEAijsd+YIP6EjHuMxIbVKvn7LRgO9ADxkculnF7PZZTpJVSTdmhfLGYzEaiKmmiGgChQ00K2Gx5eWK+ZiFHYfTHmMwqeq/D4grqygAgiiBRHsRjoWSNtZ3JO5648xmFSFXH5/69cV3HiPvjMZhVKg32kKP2ZzW40kHyN9PLDpkGJijJ3JjUk+ZKjGYzHK/5J8rfr+1EW+5qzjxcZjMckN6Mr0Y8BxmMwuKasxmPMZiNPWBsbY8xmHpV/9k="/>
          <p:cNvSpPr>
            <a:spLocks noChangeAspect="1" noChangeArrowheads="1"/>
          </p:cNvSpPr>
          <p:nvPr/>
        </p:nvSpPr>
        <p:spPr bwMode="auto">
          <a:xfrm>
            <a:off x="307975" y="-2408238"/>
            <a:ext cx="5276850" cy="5334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5126" name="Picture 6" descr="https://encrypted-tbn3.gstatic.com/images?q=tbn:ANd9GcQ3Z8Bi3BYhpZuLreulgWufuJL3Y5J0jN6DoA1FvjrWVQEsrTwd">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4737" y="1484784"/>
            <a:ext cx="3964107" cy="3964108"/>
          </a:xfrm>
          <a:prstGeom prst="rect">
            <a:avLst/>
          </a:prstGeom>
          <a:noFill/>
          <a:extLst>
            <a:ext uri="{909E8E84-426E-40DD-AFC4-6F175D3DCCD1}">
              <a14:hiddenFill xmlns:a14="http://schemas.microsoft.com/office/drawing/2010/main">
                <a:solidFill>
                  <a:srgbClr val="FFFFFF"/>
                </a:solidFill>
              </a14:hiddenFill>
            </a:ext>
          </a:extLst>
        </p:spPr>
      </p:pic>
      <p:sp>
        <p:nvSpPr>
          <p:cNvPr id="6" name="Tekstvak 5"/>
          <p:cNvSpPr txBox="1"/>
          <p:nvPr/>
        </p:nvSpPr>
        <p:spPr>
          <a:xfrm>
            <a:off x="324737" y="5661248"/>
            <a:ext cx="3964107" cy="923330"/>
          </a:xfrm>
          <a:prstGeom prst="rect">
            <a:avLst/>
          </a:prstGeom>
          <a:noFill/>
        </p:spPr>
        <p:txBody>
          <a:bodyPr wrap="square" rtlCol="0">
            <a:spAutoFit/>
          </a:bodyPr>
          <a:lstStyle/>
          <a:p>
            <a:r>
              <a:rPr lang="nl-NL" dirty="0" smtClean="0"/>
              <a:t>De la Soul, </a:t>
            </a:r>
            <a:r>
              <a:rPr lang="nl-NL" dirty="0"/>
              <a:t>E</a:t>
            </a:r>
            <a:r>
              <a:rPr lang="nl-NL" dirty="0" smtClean="0"/>
              <a:t>ye </a:t>
            </a:r>
            <a:r>
              <a:rPr lang="nl-NL" dirty="0" err="1" smtClean="0"/>
              <a:t>know</a:t>
            </a:r>
            <a:endParaRPr lang="nl-NL" dirty="0" smtClean="0"/>
          </a:p>
          <a:p>
            <a:r>
              <a:rPr lang="nl-NL" dirty="0" smtClean="0"/>
              <a:t>Samples van oude soul platen</a:t>
            </a:r>
          </a:p>
          <a:p>
            <a:r>
              <a:rPr lang="nl-NL" dirty="0" smtClean="0"/>
              <a:t>Positief! </a:t>
            </a:r>
            <a:endParaRPr lang="nl-NL" dirty="0"/>
          </a:p>
        </p:txBody>
      </p:sp>
      <p:sp>
        <p:nvSpPr>
          <p:cNvPr id="7" name="AutoShape 8" descr="data:image/jpeg;base64,/9j/4AAQSkZJRgABAQAAAQABAAD/2wCEAAkGBhQSEBUUExQUFBUVFRYXGBUUFRQWFxcVFxQXFBoWFxcXHCYeFxkjGhQVHy8gIycpLCwsFR4xNTAqNSYrLCkBCQoKDAwNFAwNDSkYFBgpKSkpKSkpKSkpKSkpKSkpKSkpKSkpKSkpKSkpKSkpKSkpKSkpKSkpKSkpKSkpKSkpKf/AABEIAOEA4AMBIgACEQEDEQH/xAAcAAABBAMBAAAAAAAAAAAAAAAAAQMFBgIEBwj/xABGEAABAwIDBQUGAgkCBAYDAAABAAIRAyEEEjEFBkFRYRMicYHwBzKRobHB0fEUIzNCUnKCkuFisnOis8IINUNTY3QVFzT/xAAWAQEBAQAAAAAAAAAAAAAAAAAAAQL/xAAWEQEBAQAAAAAAAAAAAAAAAAAAARH/2gAMAwEAAhEDEQA/AO2oQhAIQkQKhIhAISNeDolQCRRe2N46WHaZcC7g0d4zBiwuRZUfbXtWPZubTbkf/FPKDp8lNFz23vTSwxAeTmcJAAm0xx62TGwt4hUc8PMD3gTPHVotoJaFwjaW8z6lQvc6XZi46CXTJPySVt7KsQx7hANzwkiQL6fgFNHZts+0jD0zDTmyuGYjob63mxItcBV/Y3tDq1MQxroc3MfdIszLaRrnADib81yD9KcTJM8ZJN+V05htrOpuJaSCdSDz/IJo9NYLeOjVc1rSSXEjTTu5hm5SFJhy89bC30fSIPvQWk3y2bPL3jcXPIK87t+0t9aq4VS2mwXBMATwbM6WV0dNSrTwm1KdUSx7XWmzhx+nBbLHgiRdUZoSIQCVCEAhCEAhCEAhCEAhCEAkQhALSwe1GVXPbTc1xZAMEEAkTBgrHa216dBs1HRPCb3Ibbjq4LkGy98zg8VV7xcw1HwAZYA54m55BoIIlQdX2vt9mGY577xMNBuS0SR0Nx8lQX+1ovDrZWkECLOaTMeNgRIi8cFVN7t96lZ1RuaWkwIAsL5gJvBdB14Kn5ra+vxU0Tm095qlSo52YyTOYkg8ot0+6gcRizqfLVa9Z3E8eHXomKrpHLqfJBkKkGfh+KzEm40ieS1yZHA+R0TlJ0Tfn66WQOhuv3vx8UopDjYffr1iUz2tp+qcL4E+fh5HRA8cTA8h0/NZ0sYRfjprp1WjnvJd8vskFWPMaCyC1bH3yqUqjT7wDgS06Ei1+cTxsulUva5Rp06c985eENg6EADgBHwPiuF1K8evP5pW4nQa+OiD1fu/t6ni6Iq0jIOo4g6XHkpJeY91d66uGk0nls9TBI5jR3mu97l70jG4cOMCoPfaAQNbEeIiyuiwpUiFQqEiVAiVCEAhCEAkQhAJClTOLeQxxAkwYHMoOMb77drOxNSm891rpIm3dGWQf3QZgc7TfWgYjFgg2gnr56etVNb1Y7NiKkgh2Z3vCCWkk38wb8VWKjjckQPLXhrwWRjiKwOnHnHyWDA6DOnwvqmwRmHjp5+gtp1Tu8AeA+tkGs5s68+PjwWLPXl9k6QTHDzt6uirDQBF+YQNOdaI8fBYv7tp1t1A6dFnknTkbffqsQ+B3tZ+A4fZBkKYA5CdTfULMjjzve3wKZzx3eP2/FNtJuOHXjyhAucn/Pwj6ppxMj6rJjOknx+iV7DM3i+n2QKRfX49VlTw5M2HmsB8fonA4X+nGLfBA5h3ZeP+Fa92t6q+FcHUXROoNwR1Bsql2R1B4aLZweKykfUckHqLdTeBuLw7XyM4s8cnDj4FTK4LudvYcPUDmutbMOBHIrtmydrsxFNtRmjhIBsetlYN5CEKhUiVIgVCEIEQhCBCVVd+N5RhGtIdczLQYOWCJa4zlMkWAvB5FWDan7JwgEEQQ7Qg8COIXnffDarnPewuc5rXuDczpcIJFzztwKlEZtzaZq1Mxc4zmIkk+8SZEkkTa3NQ9V9iPsscxBsm3O4ff10UGAfBED16CztJvOtweE/km83ED8rC/wA1kalr3sR4DRBsUnXnWT6Prmmq7vEc5nn6Hks6Ve0CwATDzLr8uevWUDuaAOR4n1dFOkBc+GvEWlMZ5PG3Xh0+HzSvbcx+UoHgy3D4cufL/Kb1uRqfh6CwJsPqTx1WQq2AN78tNNOemiDIwBxt0n4lI4nx+yzFbWwvawtP25rBpvGnXX4eaBA4cfXgmDUBPr8lnVdMW/FDADw9eKDKmba25Ssm4mDy8o9aLEti/GDw5cPgsAL8Jugk8DtAgg3N5iYldv8AZaXV6RcXNAa5rgGkgkReQDzj/m8VwOg6I+PVWndLeqrhaofSdAFiDcG+kIPTiVV/dXetuLpgyA/iNJ6gEyrAtASpEIFQhCBEIQghN7drnD4dzgAZBmTADQO8Z5xMDjC84bdx/b1C825ARYCwFhqBxXTfaPvWRVq0L5YABECxHeE6loPDjJFuPLsUWxIv8ukLNEZl8U0+TAA4axx9fRbbSD4+dp6eMJMlwL8vXmgZdQgCRGmn1jn+KR9FpbaZ8fALOu8aDzPyusadje/iOQjkgzpCG2EAgnW8H72TDr+etoEDpyTlOnckGxP+dCVk5sGyBgNh1+nksspngABZJ+9x4a3slrGIvN0GNekRcjjExrosHO5BXGtsPt8A2tTdnNP3xYZZmJEyB1i91UnUXDh8EGVBusnUHTw+SGRz+CbJtH149PmlyyI9eHXVBhVdLuYFp+KwvwnksnP+n14X9XQefCfDlqgyzluhuNPjwSMNu96kSkywRr4cfyTZdJQOBnyW9gXX6T001WkQdZjp8pTuF9RqUHXPZfjKTawL7RETwK7QCvNe7WJyADreNV6C3bxDn4Wm50SRw5aBWCTQhCoVCEIESJVhWeA0k6IOKe1OiDiHVJJzWHSLEeH+VzatN405rrvtJ2VRphpBMvk9+Z4ANHAmJtrofHk+KomfHlAF+miyNMUpg9T4arK4/G/rzTmXKLevLjxWniKrydefjy4IFr1rkdb8z1n1qsH1hoCCCOsj1oilTi8yRfx4aH4ozgGYg3/L1zQKyoZH0807Xb0MWiU7sWmH1JNg2/L5qRx2DY8Zm6nQcTPHp8kEMxpzCPmjF0L94R+CsexNkOa9udvdIkTGkkQZjkYKXb+yckj3mhogxBaBzHnz4dED25W0A2p2bnOyvYWHLqJ0IBsSHRbj5pN5t334SpFRodSeTke3SBa3LUW6qA2dWIqMAJBLmxHrqu87V2NTr0A2tlMsBF8xbbUcz+KDz1jKIa48QTY6eHgmu1jj8VbN6t1BRlzHio0DXWbwT0gqnvCDI85WbIjp+KYIuR65JXPga+tUDj33PKPL1+CbY68xZK1stv8Ah5C/qEU6Nz0lUN1qk24J7DugIieA9X1T1BnX4cOSCw7HqkASuwezLa1V7nMIJpgXPAGLX5rkOyBHP5H6rr3sq2mCH0oibg+HD4KQdFQhC0FQhCBFhVpBzS06EEfFZoQc+9pe6hq0DVBJNJoOjZgRJcdTaTp+C4li2uBIyzB4X9SvU2PpZqT26SxwkRNwdJXm3b2GyVHAtIuZm3keqzRA1Dzj4+vRWtUbMfKdQNFsYqny4/T7cEzkaPxQN1yOB1j/ABZMZRPr7px7ifAfkmXm3yQWfc7Asdme8nu6AWE8/qrPht3qVaQHBpMxL8seDZHP6dVVsJg6rcJmZYTJjU8PgncZhqQNL9Gq16znU5qNczs3MqyQLZXBzbt0JmDcILQzY1ejMd9suuCTE/5+nC6ldibJZUzNcDJEGQfDTQnkeFk1sXDmg6mWVauIDw3tmGhWaWOcAXFpyBjmAnoR1V0wWzWiqYjl8EFPxmx6OHIcGiQczbCQ6RcRHjHyUJtXbleq45Q4iYA/dix73PU26K470YYdqGxaQtGrScXPpYTs2vpZs7nvptJc0EljAZc42I7rYniEFGxGw6hGaq5wzE2gQDBIsOHnzVS2ngXUnwdCJEAq5UcfjcfVc2kG9ymajpeQIEEtJeGiRMcAYVZxlc12kEd9vLSxi6CDc+6zDQdfJY9kRrrKcIVDjYA/ysXXPISlc2T5IqE30Pn5oH2MkD/F7n15LcwmGWmzM6AApfBYcC3FQbuFpm0T5Ls3st2Zkol5Fzb43Va3C3DdWiq85afzPgusYLAspNDWCB8z4pBsIQlWgIQhAiEIQC5N7Wd22Uy2uwACq4hwA/f1nzErrKru/O7X6bhsjbvYczATAJiIKlHm3FiJj1daVQm+s+pCs23tlVKL3Me3K5tiLakdDqoHECGwPhzPqVBpVrAAkeMR14LCjTzPa0cXALOs2RB+C3tkUhnbbR7TpwlB07dik1rGU3AERceKueC3UpSHtLhobE2I0jkqbsynDhC6TsVncugybs2nSYSBf0VGbOdNQkLd3hxwbSJJhsgGATbU2HgozdvaOGrOOSrIHQgg8nA3afFBHbfrRXYTzv5qUxGxKVenJa0zMy1p18fEqJ3pZR7Z361obzJjvcIPOSpjdjHCrhratcWO/naB9QQfNBTdrezyiTMBo4gZoOvCYVZ2rs2lh6bqbL+PNdR27VhhB5Lke8FWA8nqgpWKdLj4prLJSBxInnf5pXPj1dUPu0P5XWWEYD4wtV1WRp+S2sFWACgkaLo0EcOamtg0Wl4NQEtHLVNbs02OxVNtRpcxzgCBre31XfNm7gYSi7MKc9HXA8kBuHVnDGxyh5yzygKyLFlMAQAABoAIA8lktASoQgEIQgRCVIgEIQgqe++5AxrQ9ha2qBFwIcOp1nxXF94d1a2GJFVpaeo4eIsvSih96N22Y2gaTiWn91w4HhI4ieCmDyxXpXuVsbNqODnGm2clGo9znAkNDBnuRpJAYOrwpHfPdSvg63Z1RAkZXgS1wPFp5W8VHYGnUbTrOa5wBpGmSHESHOBAPMdw26KDp+Bq92m8aOa1w8HNB+6u2ytodyFzjc3aArYCmJGeiezcP9N3MP8AaY/oVswtTK3NOiCfxRFQFrrhaOL2TTqa+9AaHtOV4AvGcXItxVRx+/Dw8s7JzAOLhM9RFoWLN4WPaS50mDqYvoI9cEE4d06DKpe0Zn2ipUJqvaf9BfIZ5AKY2Q1tGmWNsCS4k6lxMlxPEkqkP3jyGQ6R1PqFt7J3vbWkNEm4P5oJXeTG90iVyjeqqeycedviVfNrYrMBPFU7fimG0WtABgh77/uzlaLXu53/AClBR3OAAGtk0blb9DDHETkH6xrRDBJzsY2Dlkk5g0THEAkaQdKm26odpUi63Bb2HpAD4JqkY8eit+5G5tXG1mw39XmhzokNHGYUGG6uEqPxVPs2mQ9psORF16bCj9k7v0MNTaylTaA0RmgZj1LtSVIqwCVCFQIQhAIQhAIQhAiEqRAIQhBDb07sUsdhzSqATcsfEljo1HTmuMbf3KqYLA1O1He7eJF2uH6sMI+Nb5r0Ao/GbPp1nllVrajco7rtAQZzc572qg8tbG2q7CVpv2bhlfr7vB3iDfwnmusbKxBcI+IWPtH9m1A1GupvFEFji4OlxLphrWN1JcT5QSojY2M7N2WS7sw1hPE5QBNvioJna2zA8SNRzC0MOWRDw062dYgxqFZsLXY8AggrbpbNpv1aD5D7oOc7VwTXuDWMDj0At4lTmz9mijSgxPGBa91YsXgaNL3Gtb4QqdvfvKyiwgEZiEEBvJvEKbrajTxUpujs+nisHWfWlxrtc1xsS1oIa3LPJ0O8VzlmGqYp5do2buOngOq6Z7On9mzsxMBxAMmSSQSLa66f6uiCjUNz8XQx1On2b8zajXCoxrshYHA9o1/KPMaG6mvaHuq1j/0igwhjnEPZEZTJExwuC09Y6rrraWVouC4Okd/mA+fA2bPXhBTNXBU6tOKjA5l5pkjM5ohpYSAIPdbHIiUHLNl+y/FVsLSr0m5hV0DbkCYl38IXd9zt1WYDDNpNu8gGo6T3nxeOiw3O3uwuNpEYUmKTWAsc3K5gLbAjplItaysKoRCVCoEJEIFQkSoESpEqAQhIgEIQgEIQgFqi1R7jYZRfoNVtLmPtt3s/R8F2VJ/fxLiwljr5Ge+Ol4aYvdBE7w7yNxld5Y5lRzRkFKmQ51KmKg7z41JM5oNpAVUw9bssW8DRxziTcySCT5g/BQ1HZdHAsp1alWt+lEBwpUXBjmZuDjByyJBkXmA0i6k31RXbUq1P1OJw89ozLAqUgQcxDRDHjMZ4GeayLLjaNamzt8MO0Gr6Oh6ln4fDko3De1hjQQ4OaRqC0yFYd0cVnYOvELb2vuZQrmalJjjzi/xEFBzjbHtOc+ezB6E2HjzUTsvd6vjamesXNZMkusT0aPuur4PcfCUrtosDucFx8pmFnSwoa42sgqmO2ayjSysblDRA/EqD2JtZ1DECCQHEeTpsVbt4WZh9goFlV2FeP0ai2pXPdNWuWdlTcAC8UhmGaJgvOkGNUHScHWbVoF3ey5QWwJyPIjs3G5czulwPDMdZWVPaMYeo+SGsozYVAHPD57xIg2JsTwEcQKHuntyrgg0Ys90k9+JDDcRUA0AB94ARmgxqjerfNrMLUosezvRDWuDibd0wCeEGbDj4hT9ibz18DiRiMO6HfvNN2PaTJY8DUfMESCuiYH/xEvEdtg2OHOlVLT/a9p+q5CHSE24Kj01u57X9n4shnaGhUOjMQAyTya8EsPhIPRXVeMmiVftxfaxiMBFOrNfDaZHHv0x/8bjw/wBJtyypo9HoVV2R7TcDiAMtXJPCoI8pEwfFWahiGvaHMc1zToWkEfEKhxCEIFQkSoEQhCAWltfbNHC0jVr1G06bf3ncSdAALuceQkrdXnj2w1sV/wDknNxDiaYvh2i1MUnWkD+OQQ48xyhBIb1e2/E1Khbg4oUgbPc1rqr+pzS1g6AT1Wh/+89o9mGfqMwsappd89YzZAfBqoj2wVg5iyJbbO+uOxZiriazwbdm12RpPAZGQ0/Bam3SWVmUWm2Fbkkf+7mL6jhHHtCRPJgS7IxNOjU7V8k02l9NsWdWBAZm5NaTnPPJHFR7Abk6uuSdfNBJbr4btMbSzd4NcarpOvZg1LnqWgT1XRqlBzBSq8HtDX6XAMkOkEEEHjyVN9ndCcRWcRMUXN8C8Gfp810bHYdr8KwtJJsRNoIbH2IQQ+zCMNUGVw7NznACIywT3Ik6D5DwJ6BgcQHtlc+2hSc5j8gBc+nLAQDFQND2ROhN2SL95WHc7aRfTbxDmhw8xKCx1GqH2i28AKUo1pdCwrYAmTCCk48OEvFiJymLNgXf4iWgdXDksNl7FygVaszLA0O/dBcCXOjQmwA4c5JJnP0MZg10iPgZfmM/2t+CbfWFZwANg5sngYOpGsWHBBC4yiDLP4aDrkWmKUnXkI9W0sfsGm9lKtTpte5jKYLCA4lrXSA2bkgAiOQAUrjKAFQnX9UB0iD8/d+CTA0v1YaQYEm3LmINiDeRyQc63r2aKOJJZ+zqgVGHo+/1lQr2q+b27Ee6jUqEg9mQ4AMykN/9SSDDpzNdoPdJ4maLFkGNMJwBYNCea1BlSqlhkH1+Ksexd7a9Ah9Cq5jx5gj+F7TZw8fKFXCxK0xog9B7ke1qhjIpYjLh8RpBMU6nVjjoT/CfIlX5eO6lTqCf8LvPsh9oTcTQGGxDx29M5aZcb1WQYE8XtgjmQAeao6WhCFQIQq1v9vKMJhHwf1j6bwzpDYL/AABc3zIQVPfP2vtpufSwty1xaatjJGopg2ibZzOhgaFcl29vBUxbs1Z7nkTBcSYnUCdBbToopzy6/DgsGMlZDrW8OKyLEBpCcIQadVqyqCAsyJcFhiGzbkg6JuHsjsaDXmznw92g98EtEnhkLfiVP7PdDXU9Cx2YWnuulwPxngtDdk5sHRJP7jLmeDcv4fBbTWAYkBpHeog3A94Ejj0KBms7I4ciGuvfSqYP/MNAm92qxpVX0xbJUzNHDs6oFVo8BmLf6VlteAxpdEAOBPGBck/2yndx8fRr4gF7Pep9ic7QSHU5qU+FpY6p/aEFwpVg2rPB19FubR2s3JAIB5afAau8gSmqmApzEW5S76StnD4BjWy1gb4ACfNBX69M9mXaOytGWIMuJ1PDUfBaWFp9mHgNk2tGpH5c1K7Qd3n3cLjqPKPDRaW1sM1lOg4AgupEv/1ODmHN09/h9kEdtZlnEN/cINgdHkfT6JMO4Q3uWyzoBxjTkl202WPi0tq2nW4P0JWrRq2YQXQWtuTJ+I8kD2KpDK5jhDXy0iJEPBbx8ZXFiCJB1Eg+Vl2HaDpYIk3IPva6/BcfrVQ57iLAucfIkn7oMqLU+D65+XFYUqVszjlaLTqSdYaOLvOBx4S0/ahnLRGWbSLvPi7X4QOiDcdRi7oZ/OYPkwd75LUfjG6Ma6oZtIhvkwa+Z8lLbG3YbUH655D3WY0G2Y6Zj1MfNO1aoomiSAw03PY4NERIN7dVRXXUXl/eGUyJGhueQ8VJbExOWvGYtk2eNWGQWvHItcGu/pWOD79eSJnM4jo0F/2Ucx8OlB6s3D3o/TsGHugVqZNKu0cKrLEjo73h49FY1wz2Y7xdjtClf9Xj2Cm/piKYIYfOCP6l3NUC4B7YNul+JrtmzQKTfBrgXR4uzFd+mF5S352gKuKeQZBe8+OZ5P3Uo08VUa002xZoExxm8/AhbzaTbQNdPWih9ovOdpPGlRN+P6ljZ+SkdmtLhPKfpCgWrTGoMkGD/hMg8Fs4GiXdpxhzR5kOsP7UztOiWOtob6CeRHzGnNAyKaxxVINNpjrrpxW46kGlgnNIYZGlwHFvkTHkUxtBkFxaZbMgoOgbs1I2fSMmzAOXz9arZxuKh9CoO8c+W88XNPNaG57s2CaIsGGSRyJ0/NbeOw4dhA+fdcHWBkCZ1j+EBBubReHBwLLCQR0Mg9TIMKL2XhH0axrPql7xUoXIuKbHspjMefZEhTHZB3GxB1gzIB+xWg5ucvaADmZUg8gKTgNTwcJQdbbhWx1SEAAgpnB5i0HmAfiJTjqSore0INV9jZw49StOqXPa1ky1uZrRawJkzxIJAW9tKqBUqt1LSOBPHjGllqPfIIGWQb2ANjx04FQRu0TFPSBlfwnVjD4cVo4J3dba4byjSeakNtNa6llbGsWsCMjR9vkFrUA4U2kxJHEi8xB9c0GjtBxDXQDIYXAEzcMI5+oXLcBssPYDmgk9DYmBbnDKrv6AOK63j6LQwOIuGEyORBtPK48brkz8Q6jQp5bPcZnlobf2s/tP8RSDS2pVLqpY3RhLGgGQGtJ48ZMkniVt4GkGW4nV3TX4KOfS7Mt52J87/RbjK0H1a6ok6GKuWm08QeS2t4Xiphu0/flubqRIzeYUKK3fb5LaxlaaJHVQMbMcJquP7tF8eLy2mP8Aefgo6qFs4B8U3/6srfgc32C16glUTuA2k5mED2GH0K9Oo08QQbfMfNep9lbQFehSrN0q02VB4PaHR84XkTZtbuvZ/GI8xcfOF6F9h22e32U1hMuw73Ujzyn9Yz5Pj+lILztH9jU/4b/9hXkTbP7U+KEIE2nrS/4FL7qT2P7h/mSoQbew9Kn/ANgf9OomNre47+Vv1CEKDSPun+T7hJW9x3klQgu+6f8A5cP5Xf73KWxn/wDI/wDkH0chCDb2N7zPP/Y9aOH9/wDqqfQJEIOt7N/ZU/8Ahs/2BOnVCFRVtsftan84/wC1R4953j/3oQoNPH6U/wCdn/Scs8N+zb5JUII3HfsneuS5Jtz3qH8jfshCQaW1f2h9cFg9CFQ4feb5fZbeJ9x3j+CRCDSw3uHxWTP2bvFKhAxhPfHiPqF23/w5/s8b/PR/21EqEH//2Q=="/>
          <p:cNvSpPr>
            <a:spLocks noChangeAspect="1" noChangeArrowheads="1"/>
          </p:cNvSpPr>
          <p:nvPr/>
        </p:nvSpPr>
        <p:spPr bwMode="auto">
          <a:xfrm>
            <a:off x="155575" y="-2293938"/>
            <a:ext cx="4762500" cy="47815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8" name="AutoShape 10" descr="data:image/jpeg;base64,/9j/4AAQSkZJRgABAQAAAQABAAD/2wCEAAkGBhQSEBUUExQUFBUVFRYXGBUUFRQWFxcVFxQXFBoWFxcXHCYeFxkjGhQVHy8gIycpLCwsFR4xNTAqNSYrLCkBCQoKDAwNFAwNDSkYFBgpKSkpKSkpKSkpKSkpKSkpKSkpKSkpKSkpKSkpKSkpKSkpKSkpKSkpKSkpKSkpKSkpKf/AABEIAOEA4AMBIgACEQEDEQH/xAAcAAABBAMBAAAAAAAAAAAAAAAAAQMFBgIEBwj/xABGEAABAwIDBQUGAgkCBAYDAAABAAIRAyEEEjEFBkFRYRMicYHwBzKRobHB0fEUIzNCUnKCkuFisnOis8IINUNTY3QVFzT/xAAWAQEBAQAAAAAAAAAAAAAAAAAAAQL/xAAWEQEBAQAAAAAAAAAAAAAAAAAAARH/2gAMAwEAAhEDEQA/AO2oQhAIQkQKhIhAISNeDolQCRRe2N46WHaZcC7g0d4zBiwuRZUfbXtWPZubTbkf/FPKDp8lNFz23vTSwxAeTmcJAAm0xx62TGwt4hUc8PMD3gTPHVotoJaFwjaW8z6lQvc6XZi46CXTJPySVt7KsQx7hANzwkiQL6fgFNHZts+0jD0zDTmyuGYjob63mxItcBV/Y3tDq1MQxroc3MfdIszLaRrnADib81yD9KcTJM8ZJN+V05htrOpuJaSCdSDz/IJo9NYLeOjVc1rSSXEjTTu5hm5SFJhy89bC30fSIPvQWk3y2bPL3jcXPIK87t+0t9aq4VS2mwXBMATwbM6WV0dNSrTwm1KdUSx7XWmzhx+nBbLHgiRdUZoSIQCVCEAhCEAhCEAhCEAhCEAkQhALSwe1GVXPbTc1xZAMEEAkTBgrHa216dBs1HRPCb3Ibbjq4LkGy98zg8VV7xcw1HwAZYA54m55BoIIlQdX2vt9mGY577xMNBuS0SR0Nx8lQX+1ovDrZWkECLOaTMeNgRIi8cFVN7t96lZ1RuaWkwIAsL5gJvBdB14Kn5ra+vxU0Tm095qlSo52YyTOYkg8ot0+6gcRizqfLVa9Z3E8eHXomKrpHLqfJBkKkGfh+KzEm40ieS1yZHA+R0TlJ0Tfn66WQOhuv3vx8UopDjYffr1iUz2tp+qcL4E+fh5HRA8cTA8h0/NZ0sYRfjprp1WjnvJd8vskFWPMaCyC1bH3yqUqjT7wDgS06Ei1+cTxsulUva5Rp06c985eENg6EADgBHwPiuF1K8evP5pW4nQa+OiD1fu/t6ni6Iq0jIOo4g6XHkpJeY91d66uGk0nls9TBI5jR3mu97l70jG4cOMCoPfaAQNbEeIiyuiwpUiFQqEiVAiVCEAhCEAkQhAJClTOLeQxxAkwYHMoOMb77drOxNSm891rpIm3dGWQf3QZgc7TfWgYjFgg2gnr56etVNb1Y7NiKkgh2Z3vCCWkk38wb8VWKjjckQPLXhrwWRjiKwOnHnHyWDA6DOnwvqmwRmHjp5+gtp1Tu8AeA+tkGs5s68+PjwWLPXl9k6QTHDzt6uirDQBF+YQNOdaI8fBYv7tp1t1A6dFnknTkbffqsQ+B3tZ+A4fZBkKYA5CdTfULMjjzve3wKZzx3eP2/FNtJuOHXjyhAucn/Pwj6ppxMj6rJjOknx+iV7DM3i+n2QKRfX49VlTw5M2HmsB8fonA4X+nGLfBA5h3ZeP+Fa92t6q+FcHUXROoNwR1Bsql2R1B4aLZweKykfUckHqLdTeBuLw7XyM4s8cnDj4FTK4LudvYcPUDmutbMOBHIrtmydrsxFNtRmjhIBsetlYN5CEKhUiVIgVCEIEQhCBCVVd+N5RhGtIdczLQYOWCJa4zlMkWAvB5FWDan7JwgEEQQ7Qg8COIXnffDarnPewuc5rXuDczpcIJFzztwKlEZtzaZq1Mxc4zmIkk+8SZEkkTa3NQ9V9iPsscxBsm3O4ff10UGAfBED16CztJvOtweE/km83ED8rC/wA1kalr3sR4DRBsUnXnWT6Prmmq7vEc5nn6Hks6Ve0CwATDzLr8uevWUDuaAOR4n1dFOkBc+GvEWlMZ5PG3Xh0+HzSvbcx+UoHgy3D4cufL/Kb1uRqfh6CwJsPqTx1WQq2AN78tNNOemiDIwBxt0n4lI4nx+yzFbWwvawtP25rBpvGnXX4eaBA4cfXgmDUBPr8lnVdMW/FDADw9eKDKmba25Ssm4mDy8o9aLEti/GDw5cPgsAL8Jugk8DtAgg3N5iYldv8AZaXV6RcXNAa5rgGkgkReQDzj/m8VwOg6I+PVWndLeqrhaofSdAFiDcG+kIPTiVV/dXetuLpgyA/iNJ6gEyrAtASpEIFQhCBEIQghN7drnD4dzgAZBmTADQO8Z5xMDjC84bdx/b1C825ARYCwFhqBxXTfaPvWRVq0L5YABECxHeE6loPDjJFuPLsUWxIv8ukLNEZl8U0+TAA4axx9fRbbSD4+dp6eMJMlwL8vXmgZdQgCRGmn1jn+KR9FpbaZ8fALOu8aDzPyusadje/iOQjkgzpCG2EAgnW8H72TDr+etoEDpyTlOnckGxP+dCVk5sGyBgNh1+nksspngABZJ+9x4a3slrGIvN0GNekRcjjExrosHO5BXGtsPt8A2tTdnNP3xYZZmJEyB1i91UnUXDh8EGVBusnUHTw+SGRz+CbJtH149PmlyyI9eHXVBhVdLuYFp+KwvwnksnP+n14X9XQefCfDlqgyzluhuNPjwSMNu96kSkywRr4cfyTZdJQOBnyW9gXX6T001WkQdZjp8pTuF9RqUHXPZfjKTawL7RETwK7QCvNe7WJyADreNV6C3bxDn4Wm50SRw5aBWCTQhCoVCEIESJVhWeA0k6IOKe1OiDiHVJJzWHSLEeH+VzatN405rrvtJ2VRphpBMvk9+Z4ANHAmJtrofHk+KomfHlAF+miyNMUpg9T4arK4/G/rzTmXKLevLjxWniKrydefjy4IFr1rkdb8z1n1qsH1hoCCCOsj1oilTi8yRfx4aH4ozgGYg3/L1zQKyoZH0807Xb0MWiU7sWmH1JNg2/L5qRx2DY8Zm6nQcTPHp8kEMxpzCPmjF0L94R+CsexNkOa9udvdIkTGkkQZjkYKXb+yckj3mhogxBaBzHnz4dED25W0A2p2bnOyvYWHLqJ0IBsSHRbj5pN5t334SpFRodSeTke3SBa3LUW6qA2dWIqMAJBLmxHrqu87V2NTr0A2tlMsBF8xbbUcz+KDz1jKIa48QTY6eHgmu1jj8VbN6t1BRlzHio0DXWbwT0gqnvCDI85WbIjp+KYIuR65JXPga+tUDj33PKPL1+CbY68xZK1stv8Ah5C/qEU6Nz0lUN1qk24J7DugIieA9X1T1BnX4cOSCw7HqkASuwezLa1V7nMIJpgXPAGLX5rkOyBHP5H6rr3sq2mCH0oibg+HD4KQdFQhC0FQhCBFhVpBzS06EEfFZoQc+9pe6hq0DVBJNJoOjZgRJcdTaTp+C4li2uBIyzB4X9SvU2PpZqT26SxwkRNwdJXm3b2GyVHAtIuZm3keqzRA1Dzj4+vRWtUbMfKdQNFsYqny4/T7cEzkaPxQN1yOB1j/ABZMZRPr7px7ifAfkmXm3yQWfc7Asdme8nu6AWE8/qrPht3qVaQHBpMxL8seDZHP6dVVsJg6rcJmZYTJjU8PgncZhqQNL9Gq16znU5qNczs3MqyQLZXBzbt0JmDcILQzY1ejMd9suuCTE/5+nC6ldibJZUzNcDJEGQfDTQnkeFk1sXDmg6mWVauIDw3tmGhWaWOcAXFpyBjmAnoR1V0wWzWiqYjl8EFPxmx6OHIcGiQczbCQ6RcRHjHyUJtXbleq45Q4iYA/dix73PU26K470YYdqGxaQtGrScXPpYTs2vpZs7nvptJc0EljAZc42I7rYniEFGxGw6hGaq5wzE2gQDBIsOHnzVS2ngXUnwdCJEAq5UcfjcfVc2kG9ymajpeQIEEtJeGiRMcAYVZxlc12kEd9vLSxi6CDc+6zDQdfJY9kRrrKcIVDjYA/ysXXPISlc2T5IqE30Pn5oH2MkD/F7n15LcwmGWmzM6AApfBYcC3FQbuFpm0T5Ls3st2Zkol5Fzb43Va3C3DdWiq85afzPgusYLAspNDWCB8z4pBsIQlWgIQhAiEIQC5N7Wd22Uy2uwACq4hwA/f1nzErrKru/O7X6bhsjbvYczATAJiIKlHm3FiJj1daVQm+s+pCs23tlVKL3Me3K5tiLakdDqoHECGwPhzPqVBpVrAAkeMR14LCjTzPa0cXALOs2RB+C3tkUhnbbR7TpwlB07dik1rGU3AERceKueC3UpSHtLhobE2I0jkqbsynDhC6TsVncugybs2nSYSBf0VGbOdNQkLd3hxwbSJJhsgGATbU2HgozdvaOGrOOSrIHQgg8nA3afFBHbfrRXYTzv5qUxGxKVenJa0zMy1p18fEqJ3pZR7Z361obzJjvcIPOSpjdjHCrhratcWO/naB9QQfNBTdrezyiTMBo4gZoOvCYVZ2rs2lh6bqbL+PNdR27VhhB5Lke8FWA8nqgpWKdLj4prLJSBxInnf5pXPj1dUPu0P5XWWEYD4wtV1WRp+S2sFWACgkaLo0EcOamtg0Wl4NQEtHLVNbs02OxVNtRpcxzgCBre31XfNm7gYSi7MKc9HXA8kBuHVnDGxyh5yzygKyLFlMAQAABoAIA8lktASoQgEIQgRCVIgEIQgqe++5AxrQ9ha2qBFwIcOp1nxXF94d1a2GJFVpaeo4eIsvSih96N22Y2gaTiWn91w4HhI4ieCmDyxXpXuVsbNqODnGm2clGo9znAkNDBnuRpJAYOrwpHfPdSvg63Z1RAkZXgS1wPFp5W8VHYGnUbTrOa5wBpGmSHESHOBAPMdw26KDp+Bq92m8aOa1w8HNB+6u2ytodyFzjc3aArYCmJGeiezcP9N3MP8AaY/oVswtTK3NOiCfxRFQFrrhaOL2TTqa+9AaHtOV4AvGcXItxVRx+/Dw8s7JzAOLhM9RFoWLN4WPaS50mDqYvoI9cEE4d06DKpe0Zn2ipUJqvaf9BfIZ5AKY2Q1tGmWNsCS4k6lxMlxPEkqkP3jyGQ6R1PqFt7J3vbWkNEm4P5oJXeTG90iVyjeqqeycedviVfNrYrMBPFU7fimG0WtABgh77/uzlaLXu53/AClBR3OAAGtk0blb9DDHETkH6xrRDBJzsY2Dlkk5g0THEAkaQdKm26odpUi63Bb2HpAD4JqkY8eit+5G5tXG1mw39XmhzokNHGYUGG6uEqPxVPs2mQ9psORF16bCj9k7v0MNTaylTaA0RmgZj1LtSVIqwCVCFQIQhAIQhAIQhAiEqRAIQhBDb07sUsdhzSqATcsfEljo1HTmuMbf3KqYLA1O1He7eJF2uH6sMI+Nb5r0Ao/GbPp1nllVrajco7rtAQZzc572qg8tbG2q7CVpv2bhlfr7vB3iDfwnmusbKxBcI+IWPtH9m1A1GupvFEFji4OlxLphrWN1JcT5QSojY2M7N2WS7sw1hPE5QBNvioJna2zA8SNRzC0MOWRDw062dYgxqFZsLXY8AggrbpbNpv1aD5D7oOc7VwTXuDWMDj0At4lTmz9mijSgxPGBa91YsXgaNL3Gtb4QqdvfvKyiwgEZiEEBvJvEKbrajTxUpujs+nisHWfWlxrtc1xsS1oIa3LPJ0O8VzlmGqYp5do2buOngOq6Z7On9mzsxMBxAMmSSQSLa66f6uiCjUNz8XQx1On2b8zajXCoxrshYHA9o1/KPMaG6mvaHuq1j/0igwhjnEPZEZTJExwuC09Y6rrraWVouC4Okd/mA+fA2bPXhBTNXBU6tOKjA5l5pkjM5ohpYSAIPdbHIiUHLNl+y/FVsLSr0m5hV0DbkCYl38IXd9zt1WYDDNpNu8gGo6T3nxeOiw3O3uwuNpEYUmKTWAsc3K5gLbAjplItaysKoRCVCoEJEIFQkSoESpEqAQhIgEIQgEIQgFqi1R7jYZRfoNVtLmPtt3s/R8F2VJ/fxLiwljr5Ge+Ol4aYvdBE7w7yNxld5Y5lRzRkFKmQ51KmKg7z41JM5oNpAVUw9bssW8DRxziTcySCT5g/BQ1HZdHAsp1alWt+lEBwpUXBjmZuDjByyJBkXmA0i6k31RXbUq1P1OJw89ozLAqUgQcxDRDHjMZ4GeayLLjaNamzt8MO0Gr6Oh6ln4fDko3De1hjQQ4OaRqC0yFYd0cVnYOvELb2vuZQrmalJjjzi/xEFBzjbHtOc+ezB6E2HjzUTsvd6vjamesXNZMkusT0aPuur4PcfCUrtosDucFx8pmFnSwoa42sgqmO2ayjSysblDRA/EqD2JtZ1DECCQHEeTpsVbt4WZh9goFlV2FeP0ai2pXPdNWuWdlTcAC8UhmGaJgvOkGNUHScHWbVoF3ey5QWwJyPIjs3G5czulwPDMdZWVPaMYeo+SGsozYVAHPD57xIg2JsTwEcQKHuntyrgg0Ys90k9+JDDcRUA0AB94ARmgxqjerfNrMLUosezvRDWuDibd0wCeEGbDj4hT9ibz18DiRiMO6HfvNN2PaTJY8DUfMESCuiYH/xEvEdtg2OHOlVLT/a9p+q5CHSE24Kj01u57X9n4shnaGhUOjMQAyTya8EsPhIPRXVeMmiVftxfaxiMBFOrNfDaZHHv0x/8bjw/wBJtyypo9HoVV2R7TcDiAMtXJPCoI8pEwfFWahiGvaHMc1zToWkEfEKhxCEIFQkSoEQhCAWltfbNHC0jVr1G06bf3ncSdAALuceQkrdXnj2w1sV/wDknNxDiaYvh2i1MUnWkD+OQQ48xyhBIb1e2/E1Khbg4oUgbPc1rqr+pzS1g6AT1Wh/+89o9mGfqMwsappd89YzZAfBqoj2wVg5iyJbbO+uOxZiriazwbdm12RpPAZGQ0/Bam3SWVmUWm2Fbkkf+7mL6jhHHtCRPJgS7IxNOjU7V8k02l9NsWdWBAZm5NaTnPPJHFR7Abk6uuSdfNBJbr4btMbSzd4NcarpOvZg1LnqWgT1XRqlBzBSq8HtDX6XAMkOkEEEHjyVN9ndCcRWcRMUXN8C8Gfp810bHYdr8KwtJJsRNoIbH2IQQ+zCMNUGVw7NznACIywT3Ik6D5DwJ6BgcQHtlc+2hSc5j8gBc+nLAQDFQND2ROhN2SL95WHc7aRfTbxDmhw8xKCx1GqH2i28AKUo1pdCwrYAmTCCk48OEvFiJymLNgXf4iWgdXDksNl7FygVaszLA0O/dBcCXOjQmwA4c5JJnP0MZg10iPgZfmM/2t+CbfWFZwANg5sngYOpGsWHBBC4yiDLP4aDrkWmKUnXkI9W0sfsGm9lKtTpte5jKYLCA4lrXSA2bkgAiOQAUrjKAFQnX9UB0iD8/d+CTA0v1YaQYEm3LmINiDeRyQc63r2aKOJJZ+zqgVGHo+/1lQr2q+b27Ee6jUqEg9mQ4AMykN/9SSDDpzNdoPdJ4maLFkGNMJwBYNCea1BlSqlhkH1+Ksexd7a9Ah9Cq5jx5gj+F7TZw8fKFXCxK0xog9B7ke1qhjIpYjLh8RpBMU6nVjjoT/CfIlX5eO6lTqCf8LvPsh9oTcTQGGxDx29M5aZcb1WQYE8XtgjmQAeao6WhCFQIQq1v9vKMJhHwf1j6bwzpDYL/AABc3zIQVPfP2vtpufSwty1xaatjJGopg2ibZzOhgaFcl29vBUxbs1Z7nkTBcSYnUCdBbToopzy6/DgsGMlZDrW8OKyLEBpCcIQadVqyqCAsyJcFhiGzbkg6JuHsjsaDXmznw92g98EtEnhkLfiVP7PdDXU9Cx2YWnuulwPxngtDdk5sHRJP7jLmeDcv4fBbTWAYkBpHeog3A94Ejj0KBms7I4ciGuvfSqYP/MNAm92qxpVX0xbJUzNHDs6oFVo8BmLf6VlteAxpdEAOBPGBck/2yndx8fRr4gF7Pep9ic7QSHU5qU+FpY6p/aEFwpVg2rPB19FubR2s3JAIB5afAau8gSmqmApzEW5S76StnD4BjWy1gb4ACfNBX69M9mXaOytGWIMuJ1PDUfBaWFp9mHgNk2tGpH5c1K7Qd3n3cLjqPKPDRaW1sM1lOg4AgupEv/1ODmHN09/h9kEdtZlnEN/cINgdHkfT6JMO4Q3uWyzoBxjTkl202WPi0tq2nW4P0JWrRq2YQXQWtuTJ+I8kD2KpDK5jhDXy0iJEPBbx8ZXFiCJB1Eg+Vl2HaDpYIk3IPva6/BcfrVQ57iLAucfIkn7oMqLU+D65+XFYUqVszjlaLTqSdYaOLvOBx4S0/ahnLRGWbSLvPi7X4QOiDcdRi7oZ/OYPkwd75LUfjG6Ma6oZtIhvkwa+Z8lLbG3YbUH655D3WY0G2Y6Zj1MfNO1aoomiSAw03PY4NERIN7dVRXXUXl/eGUyJGhueQ8VJbExOWvGYtk2eNWGQWvHItcGu/pWOD79eSJnM4jo0F/2Ucx8OlB6s3D3o/TsGHugVqZNKu0cKrLEjo73h49FY1wz2Y7xdjtClf9Xj2Cm/piKYIYfOCP6l3NUC4B7YNul+JrtmzQKTfBrgXR4uzFd+mF5S352gKuKeQZBe8+OZ5P3Uo08VUa002xZoExxm8/AhbzaTbQNdPWih9ovOdpPGlRN+P6ljZ+SkdmtLhPKfpCgWrTGoMkGD/hMg8Fs4GiXdpxhzR5kOsP7UztOiWOtob6CeRHzGnNAyKaxxVINNpjrrpxW46kGlgnNIYZGlwHFvkTHkUxtBkFxaZbMgoOgbs1I2fSMmzAOXz9arZxuKh9CoO8c+W88XNPNaG57s2CaIsGGSRyJ0/NbeOw4dhA+fdcHWBkCZ1j+EBBubReHBwLLCQR0Mg9TIMKL2XhH0axrPql7xUoXIuKbHspjMefZEhTHZB3GxB1gzIB+xWg5ucvaADmZUg8gKTgNTwcJQdbbhWx1SEAAgpnB5i0HmAfiJTjqSore0INV9jZw49StOqXPa1ky1uZrRawJkzxIJAW9tKqBUqt1LSOBPHjGllqPfIIGWQb2ANjx04FQRu0TFPSBlfwnVjD4cVo4J3dba4byjSeakNtNa6llbGsWsCMjR9vkFrUA4U2kxJHEi8xB9c0GjtBxDXQDIYXAEzcMI5+oXLcBssPYDmgk9DYmBbnDKrv6AOK63j6LQwOIuGEyORBtPK48brkz8Q6jQp5bPcZnlobf2s/tP8RSDS2pVLqpY3RhLGgGQGtJ48ZMkniVt4GkGW4nV3TX4KOfS7Mt52J87/RbjK0H1a6ok6GKuWm08QeS2t4Xiphu0/flubqRIzeYUKK3fb5LaxlaaJHVQMbMcJquP7tF8eLy2mP8Aefgo6qFs4B8U3/6srfgc32C16glUTuA2k5mED2GH0K9Oo08QQbfMfNep9lbQFehSrN0q02VB4PaHR84XkTZtbuvZ/GI8xcfOF6F9h22e32U1hMuw73Ujzyn9Yz5Pj+lILztH9jU/4b/9hXkTbP7U+KEIE2nrS/4FL7qT2P7h/mSoQbew9Kn/ANgf9OomNre47+Vv1CEKDSPun+T7hJW9x3klQgu+6f8A5cP5Xf73KWxn/wDI/wDkH0chCDb2N7zPP/Y9aOH9/wDqqfQJEIOt7N/ZU/8Ahs/2BOnVCFRVtsftan84/wC1R4953j/3oQoNPH6U/wCdn/Scs8N+zb5JUII3HfsneuS5Jtz3qH8jfshCQaW1f2h9cFg9CFQ4feb5fZbeJ9x3j+CRCDSw3uHxWTP2bvFKhAxhPfHiPqF23/w5/s8b/PR/21EqEH//2Q=="/>
          <p:cNvSpPr>
            <a:spLocks noChangeAspect="1" noChangeArrowheads="1"/>
          </p:cNvSpPr>
          <p:nvPr/>
        </p:nvSpPr>
        <p:spPr bwMode="auto">
          <a:xfrm>
            <a:off x="307975" y="-2141538"/>
            <a:ext cx="4762500" cy="47815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5132" name="Picture 12" descr="http://frontpagemag.com/wp-content/uploads/2013/05/LaurynHill.jpe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44008" y="1484784"/>
            <a:ext cx="3948314" cy="3964108"/>
          </a:xfrm>
          <a:prstGeom prst="rect">
            <a:avLst/>
          </a:prstGeom>
          <a:noFill/>
          <a:extLst>
            <a:ext uri="{909E8E84-426E-40DD-AFC4-6F175D3DCCD1}">
              <a14:hiddenFill xmlns:a14="http://schemas.microsoft.com/office/drawing/2010/main">
                <a:solidFill>
                  <a:srgbClr val="FFFFFF"/>
                </a:solidFill>
              </a14:hiddenFill>
            </a:ext>
          </a:extLst>
        </p:spPr>
      </p:pic>
      <p:sp>
        <p:nvSpPr>
          <p:cNvPr id="9" name="Tekstvak 8"/>
          <p:cNvSpPr txBox="1"/>
          <p:nvPr/>
        </p:nvSpPr>
        <p:spPr>
          <a:xfrm>
            <a:off x="4644008" y="5661248"/>
            <a:ext cx="3948314" cy="923330"/>
          </a:xfrm>
          <a:prstGeom prst="rect">
            <a:avLst/>
          </a:prstGeom>
          <a:noFill/>
        </p:spPr>
        <p:txBody>
          <a:bodyPr wrap="square" rtlCol="0">
            <a:spAutoFit/>
          </a:bodyPr>
          <a:lstStyle/>
          <a:p>
            <a:r>
              <a:rPr lang="nl-NL" dirty="0" smtClean="0"/>
              <a:t>Lauryn Hill</a:t>
            </a:r>
          </a:p>
          <a:p>
            <a:r>
              <a:rPr lang="nl-NL" dirty="0" smtClean="0"/>
              <a:t>R&amp;B, (mix van hiphop en soul)</a:t>
            </a:r>
          </a:p>
          <a:p>
            <a:endParaRPr lang="nl-NL" dirty="0"/>
          </a:p>
        </p:txBody>
      </p:sp>
    </p:spTree>
    <p:custDataLst>
      <p:tags r:id="rId1"/>
    </p:custDataLst>
    <p:extLst>
      <p:ext uri="{BB962C8B-B14F-4D97-AF65-F5344CB8AC3E}">
        <p14:creationId xmlns:p14="http://schemas.microsoft.com/office/powerpoint/2010/main" val="1739506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225665" y="301298"/>
            <a:ext cx="6408712" cy="646331"/>
          </a:xfrm>
          <a:prstGeom prst="rect">
            <a:avLst/>
          </a:prstGeom>
          <a:noFill/>
        </p:spPr>
        <p:txBody>
          <a:bodyPr wrap="square" rtlCol="0">
            <a:spAutoFit/>
          </a:bodyPr>
          <a:lstStyle/>
          <a:p>
            <a:r>
              <a:rPr lang="nl-NL" dirty="0" smtClean="0">
                <a:solidFill>
                  <a:schemeClr val="accent3"/>
                </a:solidFill>
              </a:rPr>
              <a:t>Muziek uit de getto </a:t>
            </a:r>
            <a:r>
              <a:rPr lang="nl-NL" dirty="0" err="1" smtClean="0">
                <a:solidFill>
                  <a:schemeClr val="accent3"/>
                </a:solidFill>
              </a:rPr>
              <a:t>blz</a:t>
            </a:r>
            <a:r>
              <a:rPr lang="nl-NL" dirty="0" smtClean="0">
                <a:solidFill>
                  <a:schemeClr val="accent3"/>
                </a:solidFill>
              </a:rPr>
              <a:t> 114-115</a:t>
            </a:r>
          </a:p>
          <a:p>
            <a:endParaRPr lang="nl-NL" dirty="0">
              <a:solidFill>
                <a:schemeClr val="accent3"/>
              </a:solidFill>
            </a:endParaRPr>
          </a:p>
        </p:txBody>
      </p:sp>
      <p:sp>
        <p:nvSpPr>
          <p:cNvPr id="3" name="Tekstvak 2"/>
          <p:cNvSpPr txBox="1"/>
          <p:nvPr/>
        </p:nvSpPr>
        <p:spPr>
          <a:xfrm>
            <a:off x="239998" y="762963"/>
            <a:ext cx="3565147" cy="369332"/>
          </a:xfrm>
          <a:prstGeom prst="rect">
            <a:avLst/>
          </a:prstGeom>
          <a:noFill/>
        </p:spPr>
        <p:txBody>
          <a:bodyPr wrap="square" rtlCol="0">
            <a:spAutoFit/>
          </a:bodyPr>
          <a:lstStyle/>
          <a:p>
            <a:r>
              <a:rPr lang="nl-NL" dirty="0" smtClean="0">
                <a:solidFill>
                  <a:schemeClr val="accent6"/>
                </a:solidFill>
              </a:rPr>
              <a:t>Keith Haring en </a:t>
            </a:r>
            <a:r>
              <a:rPr lang="nl-NL" dirty="0" err="1">
                <a:solidFill>
                  <a:schemeClr val="accent6"/>
                </a:solidFill>
              </a:rPr>
              <a:t>B</a:t>
            </a:r>
            <a:r>
              <a:rPr lang="nl-NL" dirty="0" err="1" smtClean="0">
                <a:solidFill>
                  <a:schemeClr val="accent6"/>
                </a:solidFill>
              </a:rPr>
              <a:t>anksy</a:t>
            </a:r>
            <a:r>
              <a:rPr lang="nl-NL" dirty="0" smtClean="0">
                <a:solidFill>
                  <a:schemeClr val="accent6"/>
                </a:solidFill>
              </a:rPr>
              <a:t>  </a:t>
            </a:r>
            <a:endParaRPr lang="nl-NL" dirty="0">
              <a:solidFill>
                <a:schemeClr val="accent6"/>
              </a:solidFill>
            </a:endParaRPr>
          </a:p>
        </p:txBody>
      </p:sp>
      <p:pic>
        <p:nvPicPr>
          <p:cNvPr id="6146" name="Picture 2" descr="http://supergoodybag.files.wordpress.com/2012/05/subway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665" y="1196752"/>
            <a:ext cx="4189030" cy="2847232"/>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www.ufunk.net/wp-content/uploads/2010/08/banksy-lies-politic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8975" y="1196752"/>
            <a:ext cx="4343400" cy="5334001"/>
          </a:xfrm>
          <a:prstGeom prst="rect">
            <a:avLst/>
          </a:prstGeom>
          <a:noFill/>
          <a:extLst>
            <a:ext uri="{909E8E84-426E-40DD-AFC4-6F175D3DCCD1}">
              <a14:hiddenFill xmlns:a14="http://schemas.microsoft.com/office/drawing/2010/main">
                <a:solidFill>
                  <a:srgbClr val="FFFFFF"/>
                </a:solidFill>
              </a14:hiddenFill>
            </a:ext>
          </a:extLst>
        </p:spPr>
      </p:pic>
      <p:sp>
        <p:nvSpPr>
          <p:cNvPr id="5" name="Tekstvak 4"/>
          <p:cNvSpPr txBox="1"/>
          <p:nvPr/>
        </p:nvSpPr>
        <p:spPr>
          <a:xfrm>
            <a:off x="352122" y="6093296"/>
            <a:ext cx="3960440" cy="369332"/>
          </a:xfrm>
          <a:prstGeom prst="rect">
            <a:avLst/>
          </a:prstGeom>
          <a:noFill/>
        </p:spPr>
        <p:txBody>
          <a:bodyPr wrap="square" rtlCol="0">
            <a:spAutoFit/>
          </a:bodyPr>
          <a:lstStyle/>
          <a:p>
            <a:r>
              <a:rPr lang="nl-NL" dirty="0" smtClean="0"/>
              <a:t>Graffiti kunstenaars uit de underground</a:t>
            </a:r>
            <a:endParaRPr lang="nl-NL" dirty="0"/>
          </a:p>
        </p:txBody>
      </p:sp>
      <p:sp>
        <p:nvSpPr>
          <p:cNvPr id="6" name="Tekstvak 5">
            <a:hlinkClick r:id="rId4"/>
          </p:cNvPr>
          <p:cNvSpPr txBox="1"/>
          <p:nvPr/>
        </p:nvSpPr>
        <p:spPr>
          <a:xfrm>
            <a:off x="323528" y="4149080"/>
            <a:ext cx="3384376" cy="369332"/>
          </a:xfrm>
          <a:prstGeom prst="rect">
            <a:avLst/>
          </a:prstGeom>
          <a:noFill/>
        </p:spPr>
        <p:txBody>
          <a:bodyPr wrap="square" rtlCol="0">
            <a:spAutoFit/>
          </a:bodyPr>
          <a:lstStyle/>
          <a:p>
            <a:r>
              <a:rPr lang="nl-NL" dirty="0" smtClean="0"/>
              <a:t>De wereld van Keith Haring</a:t>
            </a:r>
            <a:endParaRPr lang="nl-NL" dirty="0"/>
          </a:p>
        </p:txBody>
      </p:sp>
    </p:spTree>
    <p:extLst>
      <p:ext uri="{BB962C8B-B14F-4D97-AF65-F5344CB8AC3E}">
        <p14:creationId xmlns:p14="http://schemas.microsoft.com/office/powerpoint/2010/main" val="17625106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225665" y="301298"/>
            <a:ext cx="6408712" cy="646331"/>
          </a:xfrm>
          <a:prstGeom prst="rect">
            <a:avLst/>
          </a:prstGeom>
          <a:noFill/>
        </p:spPr>
        <p:txBody>
          <a:bodyPr wrap="square" rtlCol="0">
            <a:spAutoFit/>
          </a:bodyPr>
          <a:lstStyle/>
          <a:p>
            <a:r>
              <a:rPr lang="nl-NL" dirty="0" smtClean="0">
                <a:solidFill>
                  <a:schemeClr val="accent3"/>
                </a:solidFill>
              </a:rPr>
              <a:t>Dance </a:t>
            </a:r>
            <a:r>
              <a:rPr lang="nl-NL" dirty="0" err="1" smtClean="0">
                <a:solidFill>
                  <a:schemeClr val="accent3"/>
                </a:solidFill>
              </a:rPr>
              <a:t>blz</a:t>
            </a:r>
            <a:r>
              <a:rPr lang="nl-NL" dirty="0" smtClean="0">
                <a:solidFill>
                  <a:schemeClr val="accent3"/>
                </a:solidFill>
              </a:rPr>
              <a:t> 116-117</a:t>
            </a:r>
          </a:p>
          <a:p>
            <a:endParaRPr lang="nl-NL" dirty="0">
              <a:solidFill>
                <a:schemeClr val="accent3"/>
              </a:solidFill>
            </a:endParaRPr>
          </a:p>
        </p:txBody>
      </p:sp>
      <p:sp>
        <p:nvSpPr>
          <p:cNvPr id="3" name="Tekstvak 2"/>
          <p:cNvSpPr txBox="1"/>
          <p:nvPr/>
        </p:nvSpPr>
        <p:spPr>
          <a:xfrm>
            <a:off x="239998" y="762963"/>
            <a:ext cx="3565147" cy="369332"/>
          </a:xfrm>
          <a:prstGeom prst="rect">
            <a:avLst/>
          </a:prstGeom>
          <a:noFill/>
        </p:spPr>
        <p:txBody>
          <a:bodyPr wrap="square" rtlCol="0">
            <a:spAutoFit/>
          </a:bodyPr>
          <a:lstStyle/>
          <a:p>
            <a:r>
              <a:rPr lang="nl-NL" dirty="0" smtClean="0">
                <a:solidFill>
                  <a:schemeClr val="accent6"/>
                </a:solidFill>
              </a:rPr>
              <a:t>House  </a:t>
            </a:r>
            <a:endParaRPr lang="nl-NL" dirty="0">
              <a:solidFill>
                <a:schemeClr val="accent6"/>
              </a:solidFill>
            </a:endParaRPr>
          </a:p>
        </p:txBody>
      </p:sp>
      <p:sp>
        <p:nvSpPr>
          <p:cNvPr id="4" name="Tekstvak 3"/>
          <p:cNvSpPr txBox="1"/>
          <p:nvPr/>
        </p:nvSpPr>
        <p:spPr>
          <a:xfrm>
            <a:off x="239998" y="1340768"/>
            <a:ext cx="5916178" cy="1477328"/>
          </a:xfrm>
          <a:prstGeom prst="rect">
            <a:avLst/>
          </a:prstGeom>
          <a:noFill/>
        </p:spPr>
        <p:txBody>
          <a:bodyPr wrap="square" rtlCol="0">
            <a:spAutoFit/>
          </a:bodyPr>
          <a:lstStyle/>
          <a:p>
            <a:pPr marL="285750" indent="-285750">
              <a:buFontTx/>
              <a:buChar char="-"/>
            </a:pPr>
            <a:r>
              <a:rPr lang="nl-NL" dirty="0" smtClean="0"/>
              <a:t>Combinatie van disco en elektronische synthesizer muziek.</a:t>
            </a:r>
          </a:p>
          <a:p>
            <a:pPr marL="285750" indent="-285750">
              <a:buFontTx/>
              <a:buChar char="-"/>
            </a:pPr>
            <a:r>
              <a:rPr lang="nl-NL" dirty="0"/>
              <a:t>+</a:t>
            </a:r>
            <a:r>
              <a:rPr lang="nl-NL" dirty="0" smtClean="0"/>
              <a:t>/-1980.</a:t>
            </a:r>
          </a:p>
          <a:p>
            <a:pPr marL="285750" indent="-285750">
              <a:buFontTx/>
              <a:buChar char="-"/>
            </a:pPr>
            <a:r>
              <a:rPr lang="nl-NL" dirty="0" smtClean="0"/>
              <a:t>Houseparty's</a:t>
            </a:r>
          </a:p>
          <a:p>
            <a:pPr marL="285750" indent="-285750">
              <a:buFontTx/>
              <a:buChar char="-"/>
            </a:pPr>
            <a:r>
              <a:rPr lang="nl-NL" dirty="0" smtClean="0"/>
              <a:t>Glitter en glamour </a:t>
            </a:r>
          </a:p>
          <a:p>
            <a:endParaRPr lang="nl-NL" dirty="0"/>
          </a:p>
        </p:txBody>
      </p:sp>
      <p:pic>
        <p:nvPicPr>
          <p:cNvPr id="7170" name="Picture 2" descr="http://www.musicnfilms.org/wp-content/uploads/2013/07/top-house-musi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05145" y="1772816"/>
            <a:ext cx="4762500" cy="476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03198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225665" y="301298"/>
            <a:ext cx="6408712" cy="646331"/>
          </a:xfrm>
          <a:prstGeom prst="rect">
            <a:avLst/>
          </a:prstGeom>
          <a:noFill/>
        </p:spPr>
        <p:txBody>
          <a:bodyPr wrap="square" rtlCol="0">
            <a:spAutoFit/>
          </a:bodyPr>
          <a:lstStyle/>
          <a:p>
            <a:r>
              <a:rPr lang="nl-NL" dirty="0" smtClean="0">
                <a:solidFill>
                  <a:schemeClr val="accent3"/>
                </a:solidFill>
              </a:rPr>
              <a:t>Dance </a:t>
            </a:r>
            <a:r>
              <a:rPr lang="nl-NL" dirty="0" err="1" smtClean="0">
                <a:solidFill>
                  <a:schemeClr val="accent3"/>
                </a:solidFill>
              </a:rPr>
              <a:t>blz</a:t>
            </a:r>
            <a:r>
              <a:rPr lang="nl-NL" dirty="0" smtClean="0">
                <a:solidFill>
                  <a:schemeClr val="accent3"/>
                </a:solidFill>
              </a:rPr>
              <a:t> 116-117</a:t>
            </a:r>
          </a:p>
          <a:p>
            <a:endParaRPr lang="nl-NL" dirty="0">
              <a:solidFill>
                <a:schemeClr val="accent3"/>
              </a:solidFill>
            </a:endParaRPr>
          </a:p>
        </p:txBody>
      </p:sp>
      <p:sp>
        <p:nvSpPr>
          <p:cNvPr id="3" name="Tekstvak 2"/>
          <p:cNvSpPr txBox="1"/>
          <p:nvPr/>
        </p:nvSpPr>
        <p:spPr>
          <a:xfrm>
            <a:off x="239998" y="762963"/>
            <a:ext cx="3565147" cy="369332"/>
          </a:xfrm>
          <a:prstGeom prst="rect">
            <a:avLst/>
          </a:prstGeom>
          <a:noFill/>
        </p:spPr>
        <p:txBody>
          <a:bodyPr wrap="square" rtlCol="0">
            <a:spAutoFit/>
          </a:bodyPr>
          <a:lstStyle/>
          <a:p>
            <a:r>
              <a:rPr lang="nl-NL" dirty="0" smtClean="0">
                <a:solidFill>
                  <a:schemeClr val="accent6"/>
                </a:solidFill>
              </a:rPr>
              <a:t>Kraftwerk</a:t>
            </a:r>
            <a:endParaRPr lang="nl-NL" dirty="0">
              <a:solidFill>
                <a:schemeClr val="accent6"/>
              </a:solidFill>
            </a:endParaRPr>
          </a:p>
        </p:txBody>
      </p:sp>
      <p:pic>
        <p:nvPicPr>
          <p:cNvPr id="8194" name="Picture 2" descr="http://userserve-ak.last.fm/serve/_/2148910/Kraftwerk.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925" y="1597935"/>
            <a:ext cx="4762500" cy="2924176"/>
          </a:xfrm>
          <a:prstGeom prst="rect">
            <a:avLst/>
          </a:prstGeom>
          <a:noFill/>
          <a:extLst>
            <a:ext uri="{909E8E84-426E-40DD-AFC4-6F175D3DCCD1}">
              <a14:hiddenFill xmlns:a14="http://schemas.microsoft.com/office/drawing/2010/main">
                <a:solidFill>
                  <a:srgbClr val="FFFFFF"/>
                </a:solidFill>
              </a14:hiddenFill>
            </a:ext>
          </a:extLst>
        </p:spPr>
      </p:pic>
      <p:sp>
        <p:nvSpPr>
          <p:cNvPr id="4" name="Tekstvak 3">
            <a:hlinkClick r:id="rId4"/>
          </p:cNvPr>
          <p:cNvSpPr txBox="1"/>
          <p:nvPr/>
        </p:nvSpPr>
        <p:spPr>
          <a:xfrm>
            <a:off x="395536" y="5301208"/>
            <a:ext cx="4032448" cy="369332"/>
          </a:xfrm>
          <a:prstGeom prst="rect">
            <a:avLst/>
          </a:prstGeom>
          <a:noFill/>
        </p:spPr>
        <p:txBody>
          <a:bodyPr wrap="square" rtlCol="0">
            <a:spAutoFit/>
          </a:bodyPr>
          <a:lstStyle/>
          <a:p>
            <a:r>
              <a:rPr lang="nl-NL" dirty="0" smtClean="0"/>
              <a:t>Fragment top 2000 </a:t>
            </a:r>
            <a:endParaRPr lang="nl-NL" dirty="0"/>
          </a:p>
        </p:txBody>
      </p:sp>
      <p:sp>
        <p:nvSpPr>
          <p:cNvPr id="5" name="Tekstvak 4"/>
          <p:cNvSpPr txBox="1"/>
          <p:nvPr/>
        </p:nvSpPr>
        <p:spPr>
          <a:xfrm>
            <a:off x="5220072" y="3701654"/>
            <a:ext cx="3672408" cy="923330"/>
          </a:xfrm>
          <a:prstGeom prst="rect">
            <a:avLst/>
          </a:prstGeom>
          <a:noFill/>
        </p:spPr>
        <p:txBody>
          <a:bodyPr wrap="square" rtlCol="0">
            <a:spAutoFit/>
          </a:bodyPr>
          <a:lstStyle/>
          <a:p>
            <a:pPr marL="285750" indent="-285750">
              <a:buFontTx/>
              <a:buChar char="-"/>
            </a:pPr>
            <a:r>
              <a:rPr lang="nl-NL" dirty="0" smtClean="0"/>
              <a:t>Pioniers in de synthesizer muziek. </a:t>
            </a:r>
          </a:p>
          <a:p>
            <a:pPr marL="285750" indent="-285750">
              <a:buFontTx/>
              <a:buChar char="-"/>
            </a:pPr>
            <a:r>
              <a:rPr lang="nl-NL" dirty="0" smtClean="0"/>
              <a:t>Jaren 70</a:t>
            </a:r>
          </a:p>
          <a:p>
            <a:pPr marL="285750" indent="-285750">
              <a:buFontTx/>
              <a:buChar char="-"/>
            </a:pPr>
            <a:r>
              <a:rPr lang="nl-NL" dirty="0" smtClean="0"/>
              <a:t>Duitse groep.</a:t>
            </a:r>
            <a:endParaRPr lang="nl-NL" dirty="0"/>
          </a:p>
        </p:txBody>
      </p:sp>
      <p:sp>
        <p:nvSpPr>
          <p:cNvPr id="6" name="AutoShape 4" descr="data:image/jpeg;base64,/9j/4AAQSkZJRgABAQAAAQABAAD/2wCEAAkGBxQTEhUUExQUFhQXFxgYFxQXFBQXGBgcHBcXFxgUFxUYHCggGBwlHBcXITEhJSkrLi4uFx8zODMsNygtLisBCgoKDg0OGxAQGiwmHyQsLCwsLC0sLSwsLCwsLCwsLS8tLCwsLCwsLCwsLCwsLywsLCwsLywtLCwsLCwsLCwsLP/AABEIAKgBLAMBIgACEQEDEQH/xAAcAAABBAMBAAAAAAAAAAAAAAAGAQQFBwACAwj/xABLEAABAwIDBAcEBQkGAwkAAAABAAIDBBEFEiEGMUFRBxMiYXGBkTKhscEUI0JSsiRicnOCktHh8AgVMzRjohZDwiU1RFRkdIOT4v/EABsBAAIDAQEBAAAAAAAAAAAAAAABAgMEBQYH/8QALxEAAgECBQIDCAIDAAAAAAAAAAECAxEEEiExQQVRMmGBEyJxkaHB0fAzsRRSYv/aAAwDAQACEQMRAD8AupKtQlUhGFauTevrWxNL3mzRvPnb5rsHAi4QBFsxEfSTDxy5vfZSRQNS1BOMPHARAe8H5o5UmRQi2CRKEhipQFgSpAIkSpQEDEskypbLCgDWySy2KxAGlkhWxSFMDXKkIWB4va4Qx0ibWtw6lMtg6V5yRMN+062pNvsganyHFAiaxCvigaXzSMjYN7nuDR6lCVd0o4ZG4N+kZ+9jHuaPMD4Lz7tDtFUVsnWVEheeA3NaOTWjQfFOdkNnHVs2QOytGrnWubdyV+wWPQ+Gbc0FQ4NjqY8x3NcSwk8gHWuVPuaqzb0LUj4xlmma+3tEtIv3tt80YbG4XV00Bgq3tlLHWilBJLo7C2a+oINxr3KQEw5q4yMTstXJ4TEMHsXCRifOYuL2JgR0jE2lYpKRiayNSAi5mpjOxS8zEO4xi8UW8gnkEhHKYKDxPFI495BPIKGxXaOSS4b2R3b1EtpnP1Og5lRuSO9dirn7tByUeY+JTzI1o0GvMpm910hjaoNtybFq71AWgI5oA9m3WB4KYY1XiCCSV26Njnn9kE2Vf9DOPSVAqBK4ud1mfU7swvYd1wVKwrj/AKaa0x0OUGxfIxvkLv8A+lFeztRnpYnc2NPuBVe9Pcloacc5HH0Zb5oz2CfeggP+mz8IQLkHcIdmxic8mgfhVhqvNm4j/etUe8e+38FYabBCLYLVKFEZssSJboAVYtS5cZKyNvtSMHi9o+JTAcJLri2paQXZmkAXJzCwHEkqr9tOmWCAmOia2ok4yknqmnutrJ5WHekBaqQleXavpVxR7s30nJ+ayOMNHq0n3rgzpMxQf+Mk82xn4tRdDsXV0sbdnDoWshymplvlvqGNGhkI466AePJef8R2prJ3Zpamdx/WOAHg1tgPRN8axmerl62okMkhAGY2Gg3AAAADXguZoXaX0cdzTofek2BzZXSg5hJIHfeD3A+t12dUVFS5rC6aZ2uVpc+Q7rnKDfgOHJNC22/Q3sRxHkrK6CsI6ytMpBtE0m/C7gW29/uKEBXc9MWEtka9jxwIt7jqrI6KsrGOe32ybH5K0+k/YxldRuytH0iIF8Tram2pjJ4hwFvGxVUbFOLBGxoOawOo4nW1vNNLUTD2HGcQc89W2KGMah8rXvuB7VmM13BGeG18j4m9exolzlp6olzLbw/UAtBHA7jouuDUYyNzi5Itr4ahRlRTyR1nYYRAXNLyGl7nvdpmGvYa0WufFSETrmrk9qcuauTwmMaPCbvankpABuh7FNoI472OY9yBD6UIfxfHoob3dd3IIYxrap8hyg2vuDd6i6bAZ5u076tnN2/0SuBrje1cj7hvZHIb1DxYVNL2ndlv3nIqhw2GH2G53/fdu8gmtY4uOpv8PRICD+hRx+yMzvvH5BMpiTvUpX9lrjyBKH58RaGg8SNwSGLKFFCcNHmVs+R8u7QLSmp95O8JDOEryVjI05qGaLnGRZAHpPpdq+rwyf8APyM8nPF/cCgboGl+unb3Rn3vHzRX04vthpHOWIe8n5IM6Bj+UzfoM/EVMjySv9oCb/Kt75D7mD5o/wCj7/u+n/Vt/CFW39oI3fTcgJB5nIVZOwTbUUQ/NH4QgOTjgVMBW1TuJcz8A/iidDeByXrKociz8ARKhghFixYTZIZpUTtY0ve4Na0Euc4gAAcSTuVMbc9NJDnRYcGkDQ1Lxe/6ph0t+c69+XFDXS1t86tlNPC4iljdbT/muBtndzaPsjz5WrgpNgtSUxXaSrqXZp6iaQ973WHg0aDyCjWtLjzJWic4dLlkaTzUSRPYNs5WuB6rO0HeA4gEHeCNx8Cp13RxUPbfqwDzG+/gND8Ud7GYhHK0WsLgI+o4FYoohc8mYlQPgkdHILObwTay9HdK+xn0iA1ELGmeIZnNt/isHtDT7QG705WoJ8jHy9tpYHO7XcCQSQLa8fVQaJXCDo0wiGarj+kDM03LWXtci2ptw13dy9A49sVTVdOYjG1pt9XIB2mHhY8t1wqv6HcEjknMwdmbGABpYi9yAf64q65cQbGNQ48g1pcTbuGqlwI807P7IPnxGSKZpDYpHCUa3JB9m/I778letHhrqeLq6KKNml7kWYNN5tqVHVs0ZqHTw2IkIJ0scw7DmuB1DgWkEFGWFuzMGieyFuBmGVuJCVobUUtWLtdKzqXxZY3EjMyQG2libEcN6DsBrqYYpOQR1Re4xk2t7XDu5K7ZI2su7Ru4chyAsqoxvo/idWscxpbDLcgajI4e03mAbgj+SQWDuleS7snsncQu1XTVXXNMb4RDcZwYnF5HEZ+stf8AZQzhGzUlPK6MVZOVoeI3dotaSQDfxafREkmLFjbOc1xHEC3uuUPUmrx3RJPcANSoTE8eYzdqUP4ttA55ytu933W6plBs/PPrK7q2n7Lfa8ypEBnjW0rnnKCST9lup9yYUmztRPrJ9Uw/vfyRtRYNDTjstGbnvPmUlTIT4ckWEAuA0jIaudgGfKBYngpqWQvFz6cFH0TPyybwXeoxGOJhLnDw4pARuM1PV5NNHOAUTiuKxR3ubnkFGbRY06ezWts3Noe/gsodm7uzSHMeSQyJra+WYHK0hmq50GEtLQ4634cEXVFC1rCAB7J+CisNZ9UEhjJ0AaLAKKhHteKn6hihme0/xQA1qhoU3buTypboU1YNEgL66ev8jH+vb+B6GOgkWmndzEbR/vcfcjHpwgzYaXfcljd6ks/6kK9BUNzI784geTP/ANKfIh704w5vovMzZfVqsTAm9XTM5AKv+mV9pKL/ANw0+4Ip2nxT6NhrpBvEYt4nQe8hMRG7M4qDilSAdHGw/ZACsRUH0WVZfVNLjdxLrnibi6vxRY0Ygvpbx80mHSFptJKRCw8RmBzOHgwO9yNFRf8AaLr7y0sIOjWPkI73ODQf9h9UAU65apVIYJgs1XIIoGF7t54AD7zidAFAmRy6wtuQpvaPY6qog0zMGR2jZGOD2XG9pcNzu4prs7S56hjSCRcX+adhXLV6OaN7YWvIsDu7+F7K2cLlAbrvQfTkhgaxvDQBb1MMjWt6yfqQ8hrcoBkc7k0EH4KwhcP2PB3IZ2ipGl2UxMIcLWLWuB9R7kD7ONnfVvZR4hO5kb/rY5QHDXU5Xcdb6aI9x7EGskawkZslyO+9rj0SQzfZ6hhibljjjjudQxjWgnmQApmtpS9haHOZcEXaS07t4cNRbuQ7hs13jxRczchjQDYrQ9XURtZHlhcDeS7nF0hN3ZyTfMQL3O/Xki+jAa0WTOueS8h7SYrgWABvuOYkkWAPLXRDUG14hmdDLG8NzHI8g2Lb6X77IAIscxynhIbUFzQbHN1UpYORMjW5R66Kn67pHnhllMeR0DXSdWx+aQAX7Lg8uzX0Fhe2qtXazEWHD55GSNFonFpNjrbRtjvudLd68v4lV3Fraa7/AHLNUcsySOxgo0Y0J1Jq72V9Q3wvbKcTmpc4yGUWeDpccAPu24BGGF4pDVkdZUsj/wBInI7wzHQ+SqTCG2jaOYunpVMasoNpHWngKWLpxnJWlZbHoSgwyKFoyBtuY1J81tPU2H3QqEoMTlhP1Uj2cey4gebdx81Y+G7TCqo35yBMywcN1+TwOR18CFpp11J2ONjelTw8c6d1/QVP1UVidcyIXe4D4ocx3ad+RjIGkuuATZNIsGlnOaUk34K65ySGq8We+okdBe79P65LphezD3azOLje9lIYBgmSsmB3ACwRXBHpuRYAOx/CGsjjsALSN3eKkhDY27gl2tBETT/qM+K6nf5IER1ZHofAobwtn1XgT8UWVHFDOFG8Z7nO+KQ0cZmKDaz6yREkzVBOj+tf5JEhlVt0KZRblMso3SuDGNc4nQBoJJ8AN6J6bo+c1o66aCF+/q5H9u3Am25VufbU2xwUrZqrUE9r7v03LA6c6i2GubxdLEPR2b5KJ6D4bQE8y8/7g35Lp07y/kjRzmZ7mvKkeh6jLKNpPFo95LvmFcYAY6d58r6Xuc53oGJ30lYmHYPFY+25g8r5vkhnp3xAPrI4gf8ADYSfFx09zfehTF8ffLSwQHc0NPmM7fgQk2KwQdGFVlrIeRJB8wV6Qa7ReU9jKnLUxfpBXnge0LicjneF/ghagHK87f2gHH+8mX/8tHb9+VXsysdz9yqLp8wlzxDVgXDQYpDyBOaM+Fy8eYQ1oNMppXp0J4a0UznGwL3BzyRvY3XLflofUqiwrx6N61sMUIf7D2Brr7hfie7mlEchdlK2F/8AeTGNMkM07nxtcyzQCLhwZ9kXuBzsm+E0bA64Y1pG+zQPgEQYPsUaV9RUxuc1rg8SxykOAZZzmOie0a25Hgd6h6acZiRpcn3qREMMGmaCEQuoWSubIW9tl8jhoW3HAj+tECYVLaUcirEw09nVNjRHf3e6K5jtd17usMziSTfQW4oY2qwd2f6UCS5thM3X2Rue3kBxHnzRxi3WCJ3U5et+zmNhvF9edr271AMri2cQywTjONJSGSRvHG+Uks8HAb0gsJs5ZwBRdGdELQ0H0fNlvkBOW/LgEke1rGOtIQBz/khjQu1mPvobyy9W+I3bFE0OEpk3jM4m2QC9yBxCpzaHaypqn3e/K2+kbOy0d2mrvNFXTbjtNLBS9VIx8wmLgGkFwZ1bg+9twJyeNu5Vsx+YAjiFjrtp2voel6NClKDbisye/kdpal7hZz3uG+xcSPGxKgMUiy+CmnpvUQCRtiqIys7nTxlD2tJwjvwNcBmuwj7p9x/oqTUPh9OYpLHc4Gx521/iplSqWzXRHprl7BQmtY6P9+FhGrvTzuYbtNtLHwXEJVBO2ptnTjOLjLZltYRhTRFG/Q5g03HG4ve6IGQBosAgTo/x67RSvOrTeI8xvczy3juvyVhOC6VOWaNzwuLw0sPVcH6eaBOlbaum/RCkqdunmUxgb+XS/oBSVMOyfFTMpB7VtAhufvt+KRzLnyW+1sd6c/pN+IW+XUfopCI2oi3oWwYdh/6bviibF8Uih9o3d9wan+XmobBdm6mpaXC0FOSXGV/ZGpvpxd5ad6rlUSdlqzbRwU5xzy92Pd/buR9XVtBsO07kE6o9knkdfVOFPC7i723aaZWb/X0RdR0dNSU8k1M0SyRuDDNI2+ptqxu4AXVdYtXyzVLnSvc420udB4DcFHI5eL5FzxNKhph1d/7Pf0XBM1W1DKZrmUEYjuLGd9jIfC/sqvKqse9xc97nOJuXOJJPmUQxUL5ndXG3M4gkN04Ak7+4FDThqp2tsYZzlN5pO7Li6fJPqoB/qn3Rn+KMejGpa6gjI4Mb+AD4hV10+Vt5YI77s7z/ALWj4FT3QziF6MtPAPHo649zlPkrKm28ruuxCpf/AKhaPBnY+SgrrticmaaV3OR59XErgFBkiTwObLPGfz2/FWb9Js64PFVTStN8wHs6+mqN8Fr+sAKaIstDZ7G81mP381N4zhcdVBJBKLskbY8wd4cO8EA+SrejeQQeIVgYBiPWNsfaCmRPNdZgskVQ+ncO2x5aeF7HQjxFj5q3aDDwIGtP3Q028FN7cYLGZoakMGfWNxtvt2mX7x2hf+C4Rjs2SSsNsZt2nno4JaY2lY9pbGZCSWBwsfEanRD9LIQb30JRDtns++WkbNGLlh1txbx8xv8AVClNLZgugCwtnqcOAJ3o5w99gAqt2fxJzW31J80SR7WMba/BMYWYvVTRt+pg65/LrGxjzJ+QKHf+Ln07HvxGFsBvaJkTjKX6XIvuBHfYaqew/Ho5W9lwJVa9O9JIBS1If2GudE6PhdwLw8fukeiqndK6NWGdNzUai0b9Qe2022mrJBkzQxNuGsa863+08i1z8EE11Va9ySe8kp2H315i4TSWiDje+vJYb3d5Hq6lHJTy0EQrJMsjXd4PkiaJtt25QNThbwdAD4H+Km6K+QX0Nhf0U6tmk0ZOlQqU6k4Ti1z+fsdytWhbrLKk7lhMqVKsQNJCFcYpLkqY2cw4VFVFC6+V7rOtocoBLrHwBSbVYF9Cq5IhcssHxk7y08z3EEeSlldrmapXSrRp82uMYZ3McHsNnNIII4EcVeGA4kKmnjmGhcNRycCQ4eoKodz+z4q1uiua9K9l/ZlOncWtPxursPK0rHM61TU6OflW+THsbfy6T9BP6TcfEqNqqtkVW98jg1oZq4n3KIjxypqnGKgiLtdZnDRvfro3z9FrlNR3PO0MJUrapWXLeiXqPdsqhjYCHOAJIsOJ1voOKhqN1ZXG1Kzq4gLOmebDv7W4eAuVL/8AC8FK11RWvNXMNTGCcgPJzjq7Xhu7lJ1WJvkyt0bHl0jaMrR3ABQtOe+i+po9ph8P4Fnl3fhXwXPqRdFgNJSHM78qn353/wCGDzDftHvN1BS45NUmTrX3DXlrWjRrQNwARDMUI0kYD5/01NRUdEY62IqVpZqjuEVBrh9X3PjP4VXdQ768j835qyNn4M9JWsAJcerytG8nXcPJMYdjYID9JxCYMFrCnae07jqRqfAeqZWROwNFK6sY9kbnNbmzuA0bdjhqd28jRd37EYbCSyrrgJt7mtLQG33NsQSpTD+kMSVdPSUsbYacvymwGZwsdOQ+Peqirv8AFk336x9/3igBxtxi5qq6eUm4zlrNb9lpyi3ja/mijosxExseL6dawfvix+Crgon2PnytkN7fW0343BJPUGtAac65J5rAtVsFEkG2w2GCVj77jnb/ALLfNR+Gn6PUOjJ0vZS2zdX9Hw+SXj2reJcGhBL6lxfnJ1vdSIFvUjhYFSeG4kIXBxcAOKqhm1MgaAPVMp8YmkOrinmDKegsexiGRkUYcC6R122/Nab/ABt5qBhqdSFW0Uj8rcziS0b77uOnmpih2ge3R/aFt/2h58VSsQr2Z2avRqnsozhq7ar8FxbPy56VzDuVY1tARUOa0aZii3Y7F2yQuYxwLrG44+JHzTeGntNfvV6aa0OROEoPLJWZM4NgpMY7J9ENbVUEcRImc1l92upHMNGp9Fa9RikNPTddI4NY1uvMn7oHEk8F522jxh9XUSTP0zHRvBrRo1o8B77lU1auXQ6XTunf5LbldRX1Zg2j+jP+oc9/6WjfTemWN7Yz4g9kcpb1UQcWtAtd1rZjzIBIHionEn2afA+qisJktIO+49yqU5Si2zTUo0aGJhBLlBCwW04cFm5yW3yWTN3FZT0drL4HQhIwLHnS6yNBbybpUiVBMS6xJINFqx2iCN9bE1spizaWqjme0ua24IG8Agi47xdWL0iYY2soRPDZz2DrGEDVzCO03nqNbc2qoZDoiKkxmuNDJCwMZTRtcDKTZzrnM6NpJ1PatoNyvpS0cXscjqdH34VYu0k0vTUE6d97XRdsbi1RE58dNH1kkoAA1Ni2/atx0J4hCVOLcEWdH+b6dFldltmJ1tcZSC0W371XDxKxqqJf48syvZX18tQwotkA+QSYlOZZSLinY78RHsjuFkTU9UAzq4mNijboI2aDzPFRcg/Lf2E7ohcuA1NyfTeV0IwUTx1fFVK3ienCWiXoR204vTSeHzXBn2P0fkE52hbeCQfmrrheESyiMgWblHbcDbdwH2v61UzMMauEtaxx+23MOepsPNM8E2OkLpZalwhhLswJIzEeB0b5+iLa6pho2MdfrXtZZjzlsALjfuGt92uiqDafbionlezNnF7Ma0ANaO4Dee86pMaLPixOmipqt1G0A08WcynUuNnW1Op3HfzVEYviktXOXvc4uIOpPD5eAVhdH9JIaTEhKbl8DTb/AOxA9XT2laQLNDSEmM6bOUuSphLfbEjSD4Hcoau1lkJ3l77/ALxUlh2JhlRERvbIw+jhdM8fmBqpyNxlkO788pAQKkaGfLBNrqXwkeReVHLL8FEkYlBSJQgAsrJA3DGt+8WW9XuPwQmFN1ji+GKNuut7eDQPmU3p8KdmBNrDfqPclKSW5bRw9SrpCLYlBg8knCw5lT0NHFCNO1JwO8DvWGc2tuHIfPmuZCzzrX0id3C9HUGpVXd9lsKEhKSyVUHbubwSuaQ5pLSNxBII8CEUYVt2YAevaJB9lxOV1+AJtYj3oTsoTGZCXcco0vwvxVlK+bRmDqMqcaLc45u37uGOK7Vy15D5H9lujYxo1ngOfedVE1DiFCYNNlf3HQ/JTVWNB4pVFaRPBV1VwyaVmtNCPrqYv3HXkVFMic17QQQbj4oj6vS/FZlB0IB8U4VXFWM+I6dGrPOnZ/Q7DX1SyjRIzRbZlUdhbGk24Ldg0C0m4LpZALxMy6ULR50SxlBLNrY0qYsw0JB3g/xXKnk0IOhB1+KcP3FMJoiSHN3aBw7r6FNdjPWbjLPFXfP75f0PmOuu7apzWSMabNkADhYagG414JnFODuC7hBYss49zhGSp7ZEkVlPY2PWD+BHmNPNQ4CsHo1wRjh9Ic1zpA8tiHDRou4D9q1zoFOnFuSSM2Lqxo4eTl2t8wjmP5d+wpDAmEvks0kWkbm4Am1gStjQxtqBJO+z7WbC06kd54+4eKc0eLZnva20cbWSGw7he+m7yXRPDGtY+Gmjc+Uda9ovkGo8LHTzKE9ptvMrW5nZWuF+qae7cShrafbEyh8dO0vFiHP4WTbA9mQcks5zucLgHcEXA6Yn9IrKelaCWR2lcfAyuIHoorCsMbFJK0C5FrEo5ZVtdTxtAA6uSdvj9Zpp4WUNWWuUgJnY03jrh/6f4Z/4quat6sfo/NzWjS/0Z2n739eaprEMQc/doOXHzQxm+DvaK6HN7PXMB8C4D5rbbWmbFX1LGODmtldYjdvvbyvbyUXRAmaO28vbr+0E82pheysqGyizxI7MD3m/wIURkUkSraKMuIA3k2SJJNuyNqeBzzZouf63qWpsGG95v3D+KfUdKI22G/ieacWWWdZvY9Pg+kU4RUqqu+3C/JoyMAWAstrJCtbqm51YqMFZI3ssuuTikASDP2N3PSX5Ldsa41s+UWG8/wBXTWopvLFykbF4+Xmo7G3hrWsHE39E1GYOv3rliUpc4X4ABXQh7yOJi8dnoSVrPY64TEHON+Cm4ySAHbx/V1BYQ+z/ACRE0a3SreI0dISdDTu0zey4S6FdwuFQqTrVPDc2abrcBcIk5AQFPVCBq2WLEFqRwD97eIXKGXtJy6IHgmc0WU34IMtTPGzHFVLlHitaQptWG+VOIRYJkVUcqr7I79WtgFjSutNDne1m7M4Nv4m10GnRK4/q8AnjfEx7bdcGujdfsuDra5u6+o3j0VyYLTMp6WJsXsgOGY2BJDiHuOvF1yora7FqdlPG5wGWIN6oH2hYAXHkhbrqypgiZT9iGR0z+sO8B0zjl95W6nSyO547H9RliYxjtbfz7fQcbU7Ssgqg4HrH5bZQbm6zYEzSVbpalxbHIyVjY+8tv+EOTXC9l46erZmJkdluXO115oiw9rTO1p0+tNt2/q38+66uOWcKfA4YojGxoAIsTx9VDbR4maVjAwAjdr3ImnkVe7f1gcAGdotvmtuHiUMDXaXGHQU9LIwC84kkOve0ae9CNRtVK7dYd6c7VYg6Siw9jv8AlsnAFuBkFj7kLKDZJIt3oKlMstfnJN6ax8yVUplKtv8As5/5irHOFv4/5qp6xmV7xyc4ehIRwMSle4SNLfaDgR43FvepnbyZ76+odJfOXC9/0W8u5ROHuDZGOO4PaT4AglT+3rYziFQYwcheCL2J1Y0nd33QAMKXwKDe8+A+fyUQiXD2ZY2juufPVU1pWidXpNHPXzPaOv4HGZdAU3O9dWuWM9TGWpki0AXUrLIJON2aNYtwtXPWAIBWWxtdNqlvFObJJG6JiqRzKxFxR31UTWOu8qcqTlYSh529aKOrbPNdUtCMafqOMPPbCKGbkLUPthFDzoo1/EbeiO1KXxNmrhUnULu3cmsrruKoOvVdo2OlOE4K5wjRblBOCtEVYscUgKCwVNsRjd1Ty0HsgEkAmwuBc23DXenBKeYViL4JGyRkXGhadWuadHMcOLSNLJxdnqU14OdOUY7tMbbPbMVFTAagNaI25gXPcGizRmLhfgmPWcB5/wAFZe1EufDWPog1tLo2VmYB8ZuSYyD7QLiNRqQBwKraNnqrKqinocvAe2yWnve3np38/sd4ty6MeQQRvBBHlqtWhYVWdhLSwa0OyLpGNnqXmRxsWs+yAe7wRZgVWBTlugEU07LWtYdaSPc4LfAq1klIx8e4MykcWlosWlBO2Fe+GlbJG4Dry9zrfea/I6/I9ldOL0ufPasHCbi+GTNbi0QrWjOPZPFb0VQHVDctnPbIZGsuLuGRzTbycqPmxKRzsxcS7mpzYTFZI61rw518koJvrbqn/OyWYhYuKqwpxbnq5Wwx8IWvGZ3Htvvp4D1QLtlidN9HfHE+IcmNsq1nqnv9t73fpOJ+JXFDkPKFO0oaaDDngm5bUNItoMso3Hje6FkQ47TPZRUN75HCV7b8y5odbuu1QjGBJjRa39nE/ldTvv1A0/8Akb/JVhjf+Ym/WyfjKs/+z3ZtfKPvU7vdJH/FV/jtM01M/wCul/G5HAENCdR4hEe3dN1NbKw33MOt+MbTxUO2kb/RU5tcOuqA92bN1UQNzc3EbQd/ggAYgZmcBzICKCVixZMQ9Ueh6MrQk/M0I4pb6H1SrFnOyLDJdLI/gsWJsIzbgmYxq6BYsQXRWgq0kKRYmOWw2xIfVHy+KG3LFi00NjzPW/5Y/D8jnDP8Vvj8iiNxu63JYsUK/iNXRv4Wv+vsjqSmUWp8SsWKk69XWUUPgkYsWJF/NjnUyWA7zZbRlIsTsUqbdVx7WMlduW7HLFiRYn71jZ7iW5bm172ubXFwDbnqde9cWMssWIG4q9zs0X3alTu0GzD6enjmuSf+a37ub2beB0PisWK6nBSTb4OX1HFVKM6cYcvX6fk5bK426FzowRlls3tGzWu3B5PAc/5IomwuH+75hKzr5YevLHtDurGd5eXW4WJtfuSrFdh22mjl9bpRU41Fu739LFFlEnR3IxtdF1guwtlad/GJ4G786yxYrkcVg3dIsWJDCPGa9z6ChjcSerM9rngXtIA96gWvSrExIszoFqP+0iOdPLw/OjPyKCcWn+vm/WyfjclWI4A5UUTpHBrGuc47mtBcT4Aaq68X6Lvpcgmjm6lrmMHVviJcCGAG+osb8FixSQj/2Q=="/>
          <p:cNvSpPr>
            <a:spLocks noChangeAspect="1" noChangeArrowheads="1"/>
          </p:cNvSpPr>
          <p:nvPr/>
        </p:nvSpPr>
        <p:spPr bwMode="auto">
          <a:xfrm>
            <a:off x="155575" y="-2560638"/>
            <a:ext cx="9486900" cy="5334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7" name="AutoShape 6" descr="data:image/jpeg;base64,/9j/4AAQSkZJRgABAQAAAQABAAD/2wCEAAkGBxQTEhUUExQUFhQXFxgYFxQXFBQXGBgcHBcXFxgUFxUYHCggGBwlHBcXITEhJSkrLi4uFx8zODMsNygtLisBCgoKDg0OGxAQGiwmHyQsLCwsLC0sLSwsLCwsLCwsLS8tLCwsLCwsLCwsLCwsLywsLCwsLywtLCwsLCwsLCwsLP/AABEIAKgBLAMBIgACEQEDEQH/xAAcAAABBAMBAAAAAAAAAAAAAAAGAQQFBwACAwj/xABLEAABAwIDBAcEBQkGAwkAAAABAAIDBBEFEiEGMUFRBxMiYXGBkTKhscEUI0JSsiRicnOCktHh8AgVMzRjohZDwiU1RFRkdIOT4v/EABsBAAIDAQEBAAAAAAAAAAAAAAABAgMEBQYH/8QALxEAAgECBQIDCAIDAAAAAAAAAAECAxEEEiExQQVRMmGBEyJxkaHB0fAzsRRSYv/aAAwDAQACEQMRAD8AupKtQlUhGFauTevrWxNL3mzRvPnb5rsHAi4QBFsxEfSTDxy5vfZSRQNS1BOMPHARAe8H5o5UmRQi2CRKEhipQFgSpAIkSpQEDEskypbLCgDWySy2KxAGlkhWxSFMDXKkIWB4va4Qx0ibWtw6lMtg6V5yRMN+062pNvsganyHFAiaxCvigaXzSMjYN7nuDR6lCVd0o4ZG4N+kZ+9jHuaPMD4Lz7tDtFUVsnWVEheeA3NaOTWjQfFOdkNnHVs2QOytGrnWubdyV+wWPQ+Gbc0FQ4NjqY8x3NcSwk8gHWuVPuaqzb0LUj4xlmma+3tEtIv3tt80YbG4XV00Bgq3tlLHWilBJLo7C2a+oINxr3KQEw5q4yMTstXJ4TEMHsXCRifOYuL2JgR0jE2lYpKRiayNSAi5mpjOxS8zEO4xi8UW8gnkEhHKYKDxPFI495BPIKGxXaOSS4b2R3b1EtpnP1Og5lRuSO9dirn7tByUeY+JTzI1o0GvMpm910hjaoNtybFq71AWgI5oA9m3WB4KYY1XiCCSV26Njnn9kE2Vf9DOPSVAqBK4ud1mfU7swvYd1wVKwrj/AKaa0x0OUGxfIxvkLv8A+lFeztRnpYnc2NPuBVe9Pcloacc5HH0Zb5oz2CfeggP+mz8IQLkHcIdmxic8mgfhVhqvNm4j/etUe8e+38FYabBCLYLVKFEZssSJboAVYtS5cZKyNvtSMHi9o+JTAcJLri2paQXZmkAXJzCwHEkqr9tOmWCAmOia2ok4yknqmnutrJ5WHekBaqQleXavpVxR7s30nJ+ayOMNHq0n3rgzpMxQf+Mk82xn4tRdDsXV0sbdnDoWshymplvlvqGNGhkI466AePJef8R2prJ3Zpamdx/WOAHg1tgPRN8axmerl62okMkhAGY2Gg3AAAADXguZoXaX0cdzTofek2BzZXSg5hJIHfeD3A+t12dUVFS5rC6aZ2uVpc+Q7rnKDfgOHJNC22/Q3sRxHkrK6CsI6ytMpBtE0m/C7gW29/uKEBXc9MWEtka9jxwIt7jqrI6KsrGOe32ybH5K0+k/YxldRuytH0iIF8Tram2pjJ4hwFvGxVUbFOLBGxoOawOo4nW1vNNLUTD2HGcQc89W2KGMah8rXvuB7VmM13BGeG18j4m9exolzlp6olzLbw/UAtBHA7jouuDUYyNzi5Itr4ahRlRTyR1nYYRAXNLyGl7nvdpmGvYa0WufFSETrmrk9qcuauTwmMaPCbvankpABuh7FNoI472OY9yBD6UIfxfHoob3dd3IIYxrap8hyg2vuDd6i6bAZ5u076tnN2/0SuBrje1cj7hvZHIb1DxYVNL2ndlv3nIqhw2GH2G53/fdu8gmtY4uOpv8PRICD+hRx+yMzvvH5BMpiTvUpX9lrjyBKH58RaGg8SNwSGLKFFCcNHmVs+R8u7QLSmp95O8JDOEryVjI05qGaLnGRZAHpPpdq+rwyf8APyM8nPF/cCgboGl+unb3Rn3vHzRX04vthpHOWIe8n5IM6Bj+UzfoM/EVMjySv9oCb/Kt75D7mD5o/wCj7/u+n/Vt/CFW39oI3fTcgJB5nIVZOwTbUUQ/NH4QgOTjgVMBW1TuJcz8A/iidDeByXrKociz8ARKhghFixYTZIZpUTtY0ve4Na0Euc4gAAcSTuVMbc9NJDnRYcGkDQ1Lxe/6ph0t+c69+XFDXS1t86tlNPC4iljdbT/muBtndzaPsjz5WrgpNgtSUxXaSrqXZp6iaQ973WHg0aDyCjWtLjzJWic4dLlkaTzUSRPYNs5WuB6rO0HeA4gEHeCNx8Cp13RxUPbfqwDzG+/gND8Ud7GYhHK0WsLgI+o4FYoohc8mYlQPgkdHILObwTay9HdK+xn0iA1ELGmeIZnNt/isHtDT7QG705WoJ8jHy9tpYHO7XcCQSQLa8fVQaJXCDo0wiGarj+kDM03LWXtci2ptw13dy9A49sVTVdOYjG1pt9XIB2mHhY8t1wqv6HcEjknMwdmbGABpYi9yAf64q65cQbGNQ48g1pcTbuGqlwI807P7IPnxGSKZpDYpHCUa3JB9m/I778letHhrqeLq6KKNml7kWYNN5tqVHVs0ZqHTw2IkIJ0scw7DmuB1DgWkEFGWFuzMGieyFuBmGVuJCVobUUtWLtdKzqXxZY3EjMyQG2libEcN6DsBrqYYpOQR1Re4xk2t7XDu5K7ZI2su7Ru4chyAsqoxvo/idWscxpbDLcgajI4e03mAbgj+SQWDuleS7snsncQu1XTVXXNMb4RDcZwYnF5HEZ+stf8AZQzhGzUlPK6MVZOVoeI3dotaSQDfxafREkmLFjbOc1xHEC3uuUPUmrx3RJPcANSoTE8eYzdqUP4ttA55ytu933W6plBs/PPrK7q2n7Lfa8ypEBnjW0rnnKCST9lup9yYUmztRPrJ9Uw/vfyRtRYNDTjstGbnvPmUlTIT4ckWEAuA0jIaudgGfKBYngpqWQvFz6cFH0TPyybwXeoxGOJhLnDw4pARuM1PV5NNHOAUTiuKxR3ubnkFGbRY06ezWts3Noe/gsodm7uzSHMeSQyJra+WYHK0hmq50GEtLQ4634cEXVFC1rCAB7J+CisNZ9UEhjJ0AaLAKKhHteKn6hihme0/xQA1qhoU3buTypboU1YNEgL66ev8jH+vb+B6GOgkWmndzEbR/vcfcjHpwgzYaXfcljd6ks/6kK9BUNzI784geTP/ANKfIh704w5vovMzZfVqsTAm9XTM5AKv+mV9pKL/ANw0+4Ip2nxT6NhrpBvEYt4nQe8hMRG7M4qDilSAdHGw/ZACsRUH0WVZfVNLjdxLrnibi6vxRY0Ygvpbx80mHSFptJKRCw8RmBzOHgwO9yNFRf8AaLr7y0sIOjWPkI73ODQf9h9UAU65apVIYJgs1XIIoGF7t54AD7zidAFAmRy6wtuQpvaPY6qog0zMGR2jZGOD2XG9pcNzu4prs7S56hjSCRcX+adhXLV6OaN7YWvIsDu7+F7K2cLlAbrvQfTkhgaxvDQBb1MMjWt6yfqQ8hrcoBkc7k0EH4KwhcP2PB3IZ2ipGl2UxMIcLWLWuB9R7kD7ONnfVvZR4hO5kb/rY5QHDXU5Xcdb6aI9x7EGskawkZslyO+9rj0SQzfZ6hhibljjjjudQxjWgnmQApmtpS9haHOZcEXaS07t4cNRbuQ7hs13jxRczchjQDYrQ9XURtZHlhcDeS7nF0hN3ZyTfMQL3O/Xki+jAa0WTOueS8h7SYrgWABvuOYkkWAPLXRDUG14hmdDLG8NzHI8g2Lb6X77IAIscxynhIbUFzQbHN1UpYORMjW5R66Kn67pHnhllMeR0DXSdWx+aQAX7Lg8uzX0Fhe2qtXazEWHD55GSNFonFpNjrbRtjvudLd68v4lV3Fraa7/AHLNUcsySOxgo0Y0J1Jq72V9Q3wvbKcTmpc4yGUWeDpccAPu24BGGF4pDVkdZUsj/wBInI7wzHQ+SqTCG2jaOYunpVMasoNpHWngKWLpxnJWlZbHoSgwyKFoyBtuY1J81tPU2H3QqEoMTlhP1Uj2cey4gebdx81Y+G7TCqo35yBMywcN1+TwOR18CFpp11J2ONjelTw8c6d1/QVP1UVidcyIXe4D4ocx3ad+RjIGkuuATZNIsGlnOaUk34K65ySGq8We+okdBe79P65LphezD3azOLje9lIYBgmSsmB3ACwRXBHpuRYAOx/CGsjjsALSN3eKkhDY27gl2tBETT/qM+K6nf5IER1ZHofAobwtn1XgT8UWVHFDOFG8Z7nO+KQ0cZmKDaz6yREkzVBOj+tf5JEhlVt0KZRblMso3SuDGNc4nQBoJJ8AN6J6bo+c1o66aCF+/q5H9u3Am25VufbU2xwUrZqrUE9r7v03LA6c6i2GubxdLEPR2b5KJ6D4bQE8y8/7g35Lp07y/kjRzmZ7mvKkeh6jLKNpPFo95LvmFcYAY6d58r6Xuc53oGJ30lYmHYPFY+25g8r5vkhnp3xAPrI4gf8ADYSfFx09zfehTF8ffLSwQHc0NPmM7fgQk2KwQdGFVlrIeRJB8wV6Qa7ReU9jKnLUxfpBXnge0LicjneF/ghagHK87f2gHH+8mX/8tHb9+VXsysdz9yqLp8wlzxDVgXDQYpDyBOaM+Fy8eYQ1oNMppXp0J4a0UznGwL3BzyRvY3XLflofUqiwrx6N61sMUIf7D2Brr7hfie7mlEchdlK2F/8AeTGNMkM07nxtcyzQCLhwZ9kXuBzsm+E0bA64Y1pG+zQPgEQYPsUaV9RUxuc1rg8SxykOAZZzmOie0a25Hgd6h6acZiRpcn3qREMMGmaCEQuoWSubIW9tl8jhoW3HAj+tECYVLaUcirEw09nVNjRHf3e6K5jtd17usMziSTfQW4oY2qwd2f6UCS5thM3X2Rue3kBxHnzRxi3WCJ3U5et+zmNhvF9edr271AMri2cQywTjONJSGSRvHG+Uks8HAb0gsJs5ZwBRdGdELQ0H0fNlvkBOW/LgEke1rGOtIQBz/khjQu1mPvobyy9W+I3bFE0OEpk3jM4m2QC9yBxCpzaHaypqn3e/K2+kbOy0d2mrvNFXTbjtNLBS9VIx8wmLgGkFwZ1bg+9twJyeNu5Vsx+YAjiFjrtp2voel6NClKDbisye/kdpal7hZz3uG+xcSPGxKgMUiy+CmnpvUQCRtiqIys7nTxlD2tJwjvwNcBmuwj7p9x/oqTUPh9OYpLHc4Gx521/iplSqWzXRHprl7BQmtY6P9+FhGrvTzuYbtNtLHwXEJVBO2ptnTjOLjLZltYRhTRFG/Q5g03HG4ve6IGQBosAgTo/x67RSvOrTeI8xvczy3juvyVhOC6VOWaNzwuLw0sPVcH6eaBOlbaum/RCkqdunmUxgb+XS/oBSVMOyfFTMpB7VtAhufvt+KRzLnyW+1sd6c/pN+IW+XUfopCI2oi3oWwYdh/6bviibF8Uih9o3d9wan+XmobBdm6mpaXC0FOSXGV/ZGpvpxd5ad6rlUSdlqzbRwU5xzy92Pd/buR9XVtBsO07kE6o9knkdfVOFPC7i723aaZWb/X0RdR0dNSU8k1M0SyRuDDNI2+ptqxu4AXVdYtXyzVLnSvc420udB4DcFHI5eL5FzxNKhph1d/7Pf0XBM1W1DKZrmUEYjuLGd9jIfC/sqvKqse9xc97nOJuXOJJPmUQxUL5ndXG3M4gkN04Ak7+4FDThqp2tsYZzlN5pO7Li6fJPqoB/qn3Rn+KMejGpa6gjI4Mb+AD4hV10+Vt5YI77s7z/ALWj4FT3QziF6MtPAPHo649zlPkrKm28ruuxCpf/AKhaPBnY+SgrrticmaaV3OR59XErgFBkiTwObLPGfz2/FWb9Js64PFVTStN8wHs6+mqN8Fr+sAKaIstDZ7G81mP381N4zhcdVBJBKLskbY8wd4cO8EA+SrejeQQeIVgYBiPWNsfaCmRPNdZgskVQ+ncO2x5aeF7HQjxFj5q3aDDwIGtP3Q028FN7cYLGZoakMGfWNxtvt2mX7x2hf+C4Rjs2SSsNsZt2nno4JaY2lY9pbGZCSWBwsfEanRD9LIQb30JRDtns++WkbNGLlh1txbx8xv8AVClNLZgugCwtnqcOAJ3o5w99gAqt2fxJzW31J80SR7WMba/BMYWYvVTRt+pg65/LrGxjzJ+QKHf+Ln07HvxGFsBvaJkTjKX6XIvuBHfYaqew/Ho5W9lwJVa9O9JIBS1If2GudE6PhdwLw8fukeiqndK6NWGdNzUai0b9Qe2022mrJBkzQxNuGsa863+08i1z8EE11Va9ySe8kp2H315i4TSWiDje+vJYb3d5Hq6lHJTy0EQrJMsjXd4PkiaJtt25QNThbwdAD4H+Km6K+QX0Nhf0U6tmk0ZOlQqU6k4Ti1z+fsdytWhbrLKk7lhMqVKsQNJCFcYpLkqY2cw4VFVFC6+V7rOtocoBLrHwBSbVYF9Cq5IhcssHxk7y08z3EEeSlldrmapXSrRp82uMYZ3McHsNnNIII4EcVeGA4kKmnjmGhcNRycCQ4eoKodz+z4q1uiua9K9l/ZlOncWtPxursPK0rHM61TU6OflW+THsbfy6T9BP6TcfEqNqqtkVW98jg1oZq4n3KIjxypqnGKgiLtdZnDRvfro3z9FrlNR3PO0MJUrapWXLeiXqPdsqhjYCHOAJIsOJ1voOKhqN1ZXG1Kzq4gLOmebDv7W4eAuVL/8AC8FK11RWvNXMNTGCcgPJzjq7Xhu7lJ1WJvkyt0bHl0jaMrR3ABQtOe+i+po9ph8P4Fnl3fhXwXPqRdFgNJSHM78qn353/wCGDzDftHvN1BS45NUmTrX3DXlrWjRrQNwARDMUI0kYD5/01NRUdEY62IqVpZqjuEVBrh9X3PjP4VXdQ768j835qyNn4M9JWsAJcerytG8nXcPJMYdjYID9JxCYMFrCnae07jqRqfAeqZWROwNFK6sY9kbnNbmzuA0bdjhqd28jRd37EYbCSyrrgJt7mtLQG33NsQSpTD+kMSVdPSUsbYacvymwGZwsdOQ+Peqirv8AFk336x9/3igBxtxi5qq6eUm4zlrNb9lpyi3ja/mijosxExseL6dawfvix+Crgon2PnytkN7fW0343BJPUGtAac65J5rAtVsFEkG2w2GCVj77jnb/ALLfNR+Gn6PUOjJ0vZS2zdX9Hw+SXj2reJcGhBL6lxfnJ1vdSIFvUjhYFSeG4kIXBxcAOKqhm1MgaAPVMp8YmkOrinmDKegsexiGRkUYcC6R122/Nab/ABt5qBhqdSFW0Uj8rcziS0b77uOnmpih2ge3R/aFt/2h58VSsQr2Z2avRqnsozhq7ar8FxbPy56VzDuVY1tARUOa0aZii3Y7F2yQuYxwLrG44+JHzTeGntNfvV6aa0OROEoPLJWZM4NgpMY7J9ENbVUEcRImc1l92upHMNGp9Fa9RikNPTddI4NY1uvMn7oHEk8F522jxh9XUSTP0zHRvBrRo1o8B77lU1auXQ6XTunf5LbldRX1Zg2j+jP+oc9/6WjfTemWN7Yz4g9kcpb1UQcWtAtd1rZjzIBIHionEn2afA+qisJktIO+49yqU5Si2zTUo0aGJhBLlBCwW04cFm5yW3yWTN3FZT0drL4HQhIwLHnS6yNBbybpUiVBMS6xJINFqx2iCN9bE1spizaWqjme0ua24IG8Agi47xdWL0iYY2soRPDZz2DrGEDVzCO03nqNbc2qoZDoiKkxmuNDJCwMZTRtcDKTZzrnM6NpJ1PatoNyvpS0cXscjqdH34VYu0k0vTUE6d97XRdsbi1RE58dNH1kkoAA1Ni2/atx0J4hCVOLcEWdH+b6dFldltmJ1tcZSC0W371XDxKxqqJf48syvZX18tQwotkA+QSYlOZZSLinY78RHsjuFkTU9UAzq4mNijboI2aDzPFRcg/Lf2E7ohcuA1NyfTeV0IwUTx1fFVK3ienCWiXoR204vTSeHzXBn2P0fkE52hbeCQfmrrheESyiMgWblHbcDbdwH2v61UzMMauEtaxx+23MOepsPNM8E2OkLpZalwhhLswJIzEeB0b5+iLa6pho2MdfrXtZZjzlsALjfuGt92uiqDafbionlezNnF7Ma0ANaO4Dee86pMaLPixOmipqt1G0A08WcynUuNnW1Op3HfzVEYviktXOXvc4uIOpPD5eAVhdH9JIaTEhKbl8DTb/AOxA9XT2laQLNDSEmM6bOUuSphLfbEjSD4Hcoau1lkJ3l77/ALxUlh2JhlRERvbIw+jhdM8fmBqpyNxlkO788pAQKkaGfLBNrqXwkeReVHLL8FEkYlBSJQgAsrJA3DGt+8WW9XuPwQmFN1ji+GKNuut7eDQPmU3p8KdmBNrDfqPclKSW5bRw9SrpCLYlBg8knCw5lT0NHFCNO1JwO8DvWGc2tuHIfPmuZCzzrX0id3C9HUGpVXd9lsKEhKSyVUHbubwSuaQ5pLSNxBII8CEUYVt2YAevaJB9lxOV1+AJtYj3oTsoTGZCXcco0vwvxVlK+bRmDqMqcaLc45u37uGOK7Vy15D5H9lujYxo1ngOfedVE1DiFCYNNlf3HQ/JTVWNB4pVFaRPBV1VwyaVmtNCPrqYv3HXkVFMic17QQQbj4oj6vS/FZlB0IB8U4VXFWM+I6dGrPOnZ/Q7DX1SyjRIzRbZlUdhbGk24Ldg0C0m4LpZALxMy6ULR50SxlBLNrY0qYsw0JB3g/xXKnk0IOhB1+KcP3FMJoiSHN3aBw7r6FNdjPWbjLPFXfP75f0PmOuu7apzWSMabNkADhYagG414JnFODuC7hBYss49zhGSp7ZEkVlPY2PWD+BHmNPNQ4CsHo1wRjh9Ic1zpA8tiHDRou4D9q1zoFOnFuSSM2Lqxo4eTl2t8wjmP5d+wpDAmEvks0kWkbm4Am1gStjQxtqBJO+z7WbC06kd54+4eKc0eLZnva20cbWSGw7he+m7yXRPDGtY+Gmjc+Uda9ovkGo8LHTzKE9ptvMrW5nZWuF+qae7cShrafbEyh8dO0vFiHP4WTbA9mQcks5zucLgHcEXA6Yn9IrKelaCWR2lcfAyuIHoorCsMbFJK0C5FrEo5ZVtdTxtAA6uSdvj9Zpp4WUNWWuUgJnY03jrh/6f4Z/4quat6sfo/NzWjS/0Z2n739eaprEMQc/doOXHzQxm+DvaK6HN7PXMB8C4D5rbbWmbFX1LGODmtldYjdvvbyvbyUXRAmaO28vbr+0E82pheysqGyizxI7MD3m/wIURkUkSraKMuIA3k2SJJNuyNqeBzzZouf63qWpsGG95v3D+KfUdKI22G/ieacWWWdZvY9Pg+kU4RUqqu+3C/JoyMAWAstrJCtbqm51YqMFZI3ssuuTikASDP2N3PSX5Ldsa41s+UWG8/wBXTWopvLFykbF4+Xmo7G3hrWsHE39E1GYOv3rliUpc4X4ABXQh7yOJi8dnoSVrPY64TEHON+Cm4ySAHbx/V1BYQ+z/ACRE0a3SreI0dISdDTu0zey4S6FdwuFQqTrVPDc2abrcBcIk5AQFPVCBq2WLEFqRwD97eIXKGXtJy6IHgmc0WU34IMtTPGzHFVLlHitaQptWG+VOIRYJkVUcqr7I79WtgFjSutNDne1m7M4Nv4m10GnRK4/q8AnjfEx7bdcGujdfsuDra5u6+o3j0VyYLTMp6WJsXsgOGY2BJDiHuOvF1yora7FqdlPG5wGWIN6oH2hYAXHkhbrqypgiZT9iGR0z+sO8B0zjl95W6nSyO547H9RliYxjtbfz7fQcbU7Ssgqg4HrH5bZQbm6zYEzSVbpalxbHIyVjY+8tv+EOTXC9l46erZmJkdluXO115oiw9rTO1p0+tNt2/q38+66uOWcKfA4YojGxoAIsTx9VDbR4maVjAwAjdr3ImnkVe7f1gcAGdotvmtuHiUMDXaXGHQU9LIwC84kkOve0ae9CNRtVK7dYd6c7VYg6Siw9jv8AlsnAFuBkFj7kLKDZJIt3oKlMstfnJN6ax8yVUplKtv8As5/5irHOFv4/5qp6xmV7xyc4ehIRwMSle4SNLfaDgR43FvepnbyZ76+odJfOXC9/0W8u5ROHuDZGOO4PaT4AglT+3rYziFQYwcheCL2J1Y0nd33QAMKXwKDe8+A+fyUQiXD2ZY2juufPVU1pWidXpNHPXzPaOv4HGZdAU3O9dWuWM9TGWpki0AXUrLIJON2aNYtwtXPWAIBWWxtdNqlvFObJJG6JiqRzKxFxR31UTWOu8qcqTlYSh529aKOrbPNdUtCMafqOMPPbCKGbkLUPthFDzoo1/EbeiO1KXxNmrhUnULu3cmsrruKoOvVdo2OlOE4K5wjRblBOCtEVYscUgKCwVNsRjd1Ty0HsgEkAmwuBc23DXenBKeYViL4JGyRkXGhadWuadHMcOLSNLJxdnqU14OdOUY7tMbbPbMVFTAagNaI25gXPcGizRmLhfgmPWcB5/wAFZe1EufDWPog1tLo2VmYB8ZuSYyD7QLiNRqQBwKraNnqrKqinocvAe2yWnve3np38/sd4ty6MeQQRvBBHlqtWhYVWdhLSwa0OyLpGNnqXmRxsWs+yAe7wRZgVWBTlugEU07LWtYdaSPc4LfAq1klIx8e4MykcWlosWlBO2Fe+GlbJG4Dry9zrfea/I6/I9ldOL0ufPasHCbi+GTNbi0QrWjOPZPFb0VQHVDctnPbIZGsuLuGRzTbycqPmxKRzsxcS7mpzYTFZI61rw518koJvrbqn/OyWYhYuKqwpxbnq5Wwx8IWvGZ3Htvvp4D1QLtlidN9HfHE+IcmNsq1nqnv9t73fpOJ+JXFDkPKFO0oaaDDngm5bUNItoMso3Hje6FkQ47TPZRUN75HCV7b8y5odbuu1QjGBJjRa39nE/ldTvv1A0/8Akb/JVhjf+Ym/WyfjKs/+z3ZtfKPvU7vdJH/FV/jtM01M/wCul/G5HAENCdR4hEe3dN1NbKw33MOt+MbTxUO2kb/RU5tcOuqA92bN1UQNzc3EbQd/ggAYgZmcBzICKCVixZMQ9Ueh6MrQk/M0I4pb6H1SrFnOyLDJdLI/gsWJsIzbgmYxq6BYsQXRWgq0kKRYmOWw2xIfVHy+KG3LFi00NjzPW/5Y/D8jnDP8Vvj8iiNxu63JYsUK/iNXRv4Wv+vsjqSmUWp8SsWKk69XWUUPgkYsWJF/NjnUyWA7zZbRlIsTsUqbdVx7WMlduW7HLFiRYn71jZ7iW5bm172ubXFwDbnqde9cWMssWIG4q9zs0X3alTu0GzD6enjmuSf+a37ub2beB0PisWK6nBSTb4OX1HFVKM6cYcvX6fk5bK426FzowRlls3tGzWu3B5PAc/5IomwuH+75hKzr5YevLHtDurGd5eXW4WJtfuSrFdh22mjl9bpRU41Fu739LFFlEnR3IxtdF1guwtlad/GJ4G786yxYrkcVg3dIsWJDCPGa9z6ChjcSerM9rngXtIA96gWvSrExIszoFqP+0iOdPLw/OjPyKCcWn+vm/WyfjclWI4A5UUTpHBrGuc47mtBcT4Aaq68X6Lvpcgmjm6lrmMHVviJcCGAG+osb8FixSQj/2Q=="/>
          <p:cNvSpPr>
            <a:spLocks noChangeAspect="1" noChangeArrowheads="1"/>
          </p:cNvSpPr>
          <p:nvPr/>
        </p:nvSpPr>
        <p:spPr bwMode="auto">
          <a:xfrm>
            <a:off x="307975" y="-2408238"/>
            <a:ext cx="9486900" cy="5334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8200" name="Picture 8" descr="http://us.pointblankonline.net/wp-content/uploads/2013/01/kraftwerk.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20072" y="1597935"/>
            <a:ext cx="3635827" cy="20442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3695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www.welovehouse.com/wp-content/uploads/2011/04/derrick-ma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484784"/>
            <a:ext cx="3810000" cy="2533651"/>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http://3nipples.files.wordpress.com/2012/01/bluefire-presents-the-prodigy-mastermix.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1484784"/>
            <a:ext cx="3810000" cy="3810000"/>
          </a:xfrm>
          <a:prstGeom prst="rect">
            <a:avLst/>
          </a:prstGeom>
          <a:noFill/>
          <a:extLst>
            <a:ext uri="{909E8E84-426E-40DD-AFC4-6F175D3DCCD1}">
              <a14:hiddenFill xmlns:a14="http://schemas.microsoft.com/office/drawing/2010/main">
                <a:solidFill>
                  <a:srgbClr val="FFFFFF"/>
                </a:solidFill>
              </a14:hiddenFill>
            </a:ext>
          </a:extLst>
        </p:spPr>
      </p:pic>
      <p:sp>
        <p:nvSpPr>
          <p:cNvPr id="2" name="Tekstvak 1">
            <a:hlinkClick r:id="rId4"/>
          </p:cNvPr>
          <p:cNvSpPr txBox="1"/>
          <p:nvPr/>
        </p:nvSpPr>
        <p:spPr>
          <a:xfrm>
            <a:off x="539552" y="4293096"/>
            <a:ext cx="3810000" cy="646331"/>
          </a:xfrm>
          <a:prstGeom prst="rect">
            <a:avLst/>
          </a:prstGeom>
          <a:noFill/>
        </p:spPr>
        <p:txBody>
          <a:bodyPr wrap="square" rtlCol="0">
            <a:spAutoFit/>
          </a:bodyPr>
          <a:lstStyle/>
          <a:p>
            <a:r>
              <a:rPr lang="nl-NL" dirty="0" err="1" smtClean="0"/>
              <a:t>Derrick</a:t>
            </a:r>
            <a:r>
              <a:rPr lang="nl-NL" dirty="0" smtClean="0"/>
              <a:t> May</a:t>
            </a:r>
          </a:p>
          <a:p>
            <a:r>
              <a:rPr lang="nl-NL" dirty="0" smtClean="0"/>
              <a:t>Strings of life</a:t>
            </a:r>
            <a:endParaRPr lang="nl-NL" dirty="0"/>
          </a:p>
        </p:txBody>
      </p:sp>
      <p:sp>
        <p:nvSpPr>
          <p:cNvPr id="3" name="Tekstvak 2">
            <a:hlinkClick r:id="rId5"/>
          </p:cNvPr>
          <p:cNvSpPr txBox="1"/>
          <p:nvPr/>
        </p:nvSpPr>
        <p:spPr>
          <a:xfrm>
            <a:off x="4788024" y="5445224"/>
            <a:ext cx="3810000" cy="646331"/>
          </a:xfrm>
          <a:prstGeom prst="rect">
            <a:avLst/>
          </a:prstGeom>
          <a:noFill/>
        </p:spPr>
        <p:txBody>
          <a:bodyPr wrap="square" rtlCol="0">
            <a:spAutoFit/>
          </a:bodyPr>
          <a:lstStyle/>
          <a:p>
            <a:r>
              <a:rPr lang="nl-NL" dirty="0" smtClean="0"/>
              <a:t>The </a:t>
            </a:r>
            <a:r>
              <a:rPr lang="nl-NL" dirty="0" err="1" smtClean="0"/>
              <a:t>prodigy</a:t>
            </a:r>
            <a:endParaRPr lang="nl-NL" dirty="0" smtClean="0"/>
          </a:p>
          <a:p>
            <a:r>
              <a:rPr lang="nl-NL" dirty="0" smtClean="0"/>
              <a:t>Out of </a:t>
            </a:r>
            <a:r>
              <a:rPr lang="nl-NL" dirty="0" err="1" smtClean="0"/>
              <a:t>space</a:t>
            </a:r>
            <a:endParaRPr lang="nl-NL" dirty="0"/>
          </a:p>
        </p:txBody>
      </p:sp>
      <p:sp>
        <p:nvSpPr>
          <p:cNvPr id="6" name="Tekstvak 5"/>
          <p:cNvSpPr txBox="1"/>
          <p:nvPr/>
        </p:nvSpPr>
        <p:spPr>
          <a:xfrm>
            <a:off x="225665" y="301298"/>
            <a:ext cx="6408712" cy="646331"/>
          </a:xfrm>
          <a:prstGeom prst="rect">
            <a:avLst/>
          </a:prstGeom>
          <a:noFill/>
        </p:spPr>
        <p:txBody>
          <a:bodyPr wrap="square" rtlCol="0">
            <a:spAutoFit/>
          </a:bodyPr>
          <a:lstStyle/>
          <a:p>
            <a:r>
              <a:rPr lang="nl-NL" dirty="0" smtClean="0">
                <a:solidFill>
                  <a:schemeClr val="accent3"/>
                </a:solidFill>
              </a:rPr>
              <a:t>Dance </a:t>
            </a:r>
            <a:r>
              <a:rPr lang="nl-NL" dirty="0" err="1" smtClean="0">
                <a:solidFill>
                  <a:schemeClr val="accent3"/>
                </a:solidFill>
              </a:rPr>
              <a:t>blz</a:t>
            </a:r>
            <a:r>
              <a:rPr lang="nl-NL" dirty="0" smtClean="0">
                <a:solidFill>
                  <a:schemeClr val="accent3"/>
                </a:solidFill>
              </a:rPr>
              <a:t> 116-117</a:t>
            </a:r>
          </a:p>
          <a:p>
            <a:endParaRPr lang="nl-NL" dirty="0">
              <a:solidFill>
                <a:schemeClr val="accent3"/>
              </a:solidFill>
            </a:endParaRPr>
          </a:p>
        </p:txBody>
      </p:sp>
      <p:sp>
        <p:nvSpPr>
          <p:cNvPr id="7" name="Tekstvak 6"/>
          <p:cNvSpPr txBox="1"/>
          <p:nvPr/>
        </p:nvSpPr>
        <p:spPr>
          <a:xfrm>
            <a:off x="239998" y="762963"/>
            <a:ext cx="3565147" cy="369332"/>
          </a:xfrm>
          <a:prstGeom prst="rect">
            <a:avLst/>
          </a:prstGeom>
          <a:noFill/>
        </p:spPr>
        <p:txBody>
          <a:bodyPr wrap="square" rtlCol="0">
            <a:spAutoFit/>
          </a:bodyPr>
          <a:lstStyle/>
          <a:p>
            <a:r>
              <a:rPr lang="nl-NL" dirty="0" smtClean="0">
                <a:solidFill>
                  <a:schemeClr val="accent6"/>
                </a:solidFill>
              </a:rPr>
              <a:t>House, dansritme!</a:t>
            </a:r>
            <a:endParaRPr lang="nl-NL" dirty="0">
              <a:solidFill>
                <a:schemeClr val="accent6"/>
              </a:solidFill>
            </a:endParaRPr>
          </a:p>
        </p:txBody>
      </p:sp>
    </p:spTree>
    <p:extLst>
      <p:ext uri="{BB962C8B-B14F-4D97-AF65-F5344CB8AC3E}">
        <p14:creationId xmlns:p14="http://schemas.microsoft.com/office/powerpoint/2010/main" val="37296210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225665" y="301298"/>
            <a:ext cx="6408712" cy="646331"/>
          </a:xfrm>
          <a:prstGeom prst="rect">
            <a:avLst/>
          </a:prstGeom>
          <a:noFill/>
        </p:spPr>
        <p:txBody>
          <a:bodyPr wrap="square" rtlCol="0">
            <a:spAutoFit/>
          </a:bodyPr>
          <a:lstStyle/>
          <a:p>
            <a:r>
              <a:rPr lang="nl-NL" dirty="0" smtClean="0">
                <a:solidFill>
                  <a:schemeClr val="accent3"/>
                </a:solidFill>
              </a:rPr>
              <a:t>Dance </a:t>
            </a:r>
            <a:r>
              <a:rPr lang="nl-NL" dirty="0" err="1" smtClean="0">
                <a:solidFill>
                  <a:schemeClr val="accent3"/>
                </a:solidFill>
              </a:rPr>
              <a:t>blz</a:t>
            </a:r>
            <a:r>
              <a:rPr lang="nl-NL" dirty="0" smtClean="0">
                <a:solidFill>
                  <a:schemeClr val="accent3"/>
                </a:solidFill>
              </a:rPr>
              <a:t> 116-117</a:t>
            </a:r>
          </a:p>
          <a:p>
            <a:endParaRPr lang="nl-NL" dirty="0">
              <a:solidFill>
                <a:schemeClr val="accent3"/>
              </a:solidFill>
            </a:endParaRPr>
          </a:p>
        </p:txBody>
      </p:sp>
      <p:sp>
        <p:nvSpPr>
          <p:cNvPr id="3" name="Tekstvak 2"/>
          <p:cNvSpPr txBox="1"/>
          <p:nvPr/>
        </p:nvSpPr>
        <p:spPr>
          <a:xfrm>
            <a:off x="239998" y="762963"/>
            <a:ext cx="3565147" cy="369332"/>
          </a:xfrm>
          <a:prstGeom prst="rect">
            <a:avLst/>
          </a:prstGeom>
          <a:noFill/>
        </p:spPr>
        <p:txBody>
          <a:bodyPr wrap="square" rtlCol="0">
            <a:spAutoFit/>
          </a:bodyPr>
          <a:lstStyle/>
          <a:p>
            <a:r>
              <a:rPr lang="nl-NL" dirty="0" err="1" smtClean="0">
                <a:solidFill>
                  <a:schemeClr val="accent6"/>
                </a:solidFill>
              </a:rPr>
              <a:t>Ambient</a:t>
            </a:r>
            <a:r>
              <a:rPr lang="nl-NL" dirty="0" smtClean="0">
                <a:solidFill>
                  <a:schemeClr val="accent6"/>
                </a:solidFill>
              </a:rPr>
              <a:t> house</a:t>
            </a:r>
            <a:endParaRPr lang="nl-NL" dirty="0">
              <a:solidFill>
                <a:schemeClr val="accent6"/>
              </a:solidFill>
            </a:endParaRPr>
          </a:p>
        </p:txBody>
      </p:sp>
      <p:sp>
        <p:nvSpPr>
          <p:cNvPr id="4" name="AutoShape 2" descr="data:image/jpeg;base64,/9j/4AAQSkZJRgABAQAAAQABAAD/2wCEAAkGBhQSERUUEhQVFBUUFRYVFRQXFRUWFhQUFxQVFBUUFRQXHSYeGBkjGRUUIC8gJCcpLCwsFR4xNjAqNSYrLCkBCQoKDgwOGg8PGiwlHyQtLCwsLCwsLCwsKSwsLCwpLCwsLCwsKSksLCwpLCwsLCwsLCwpLCksLCksLCwsLCwpLP/AABEIALcBEwMBIgACEQEDEQH/xAAcAAABBQEBAQAAAAAAAAAAAAADAAECBAUGBwj/xAA/EAACAQIEAwYDBQYFBAMAAAABAhEAAwQSITEFIkEGEzJRYXGBkaEUI0KxwTNSctHh8AcWYpKyFSSi8VNzgv/EABoBAAMBAQEBAAAAAAAAAAAAAAECAwAEBQb/xAAqEQACAgEDAwMEAgMAAAAAAAAAAQIRAxIhMQRBURMycQUiI2EzoYGx8P/aAAwDAQACEQMRAD8A8eAqQWkBUgKiEaKQQVMClloBIG0Kg9kj1qwBRAtY1GeGolsTR72F6j5VG1bI6GiYs29BT95QS9ODShsso1GttrVVWo1s1govW6to0VQF4CipeFIx0aCNJrTS2AIBXN7HMfadh8KxkvDoYj61oC+IHmYzaydPXy02pRkbvBsUbbgg5SpDDzkaj612OI7eXntlYRSRBYAz6xJgV55hL8HStPDsTvW1NB02WbOEa6+VFLMZgDU/+qjxLhz23IuKUMkwR5ma7v8Aw7wAAuXD4tEHt4j9Y+VXO3PCEfDtcCjOhUz5gkKQfPf6UdD06ga1qo8lxGnpWViccoq9xBDNY97Ck7RSIZgMTxAnbT6mqMSdSST/AHvVxsHET12nSelCa6q+UjaPy9aohGJcJ51IoBt86rXeJORA0Bqk1snck0aFst38cq7a+1Z93GMdtKN9mpjbA3ooV2Uu6JOtS+zUZ8Wo21qu19jsPlrTCkjbA3oT3gNtat2+CXCR3s2gRIe4rAH6b+8VZHDcKpAa/mAMuwBAj91FgsxPnsPWhaDpZitdJ2oq8Iutl5DLaKDoW84B6Dz2rU4hxTCgRh7TK41W7mIII6xJn41a4Nx53uvduIWAthSUWe7WZkjyOsn0o6mlaQVFXVnNYzCm07I3iUwY1HnvTUfjeIFy/cdZhjInQxA6Uqst0I+S6tsGmNqqTISJHwO1Qt4xxuSQPPX61PSNZcZ4qOBu5m12pWLpcsQNQNP50+BSLke9JLaLOjpYqWVXwXnwU+Ex760FsNcHr7a/1rQAqQFcizSR72T6bhnxt8GXbJJiasKpA3mrxQHcA+/86qswBPoSKvDJrPI6ron09O7TIKQ3SoXMN1HyooRW9/lTvhp6/OqHDRVRqKrUa1YgU7WhGo+X9KBiCNR7dz40AYRoLDVQQC3RSZyzHnB1qVpZ9P78ulYKL1pta0rKnSdKo4WB71oqSdqmyiLVq7FX8Jidaz8PhfOtC3ZgTS0NZ6x2DuA2GjfNr8tK0+0h/wC1uz+7+orzrsj2rXDuRczd2wE5YnMNjr01NXe13bO09oph2uc+jgjTLvAnUGYqqnUKJuNys4zH3kDa7dY3isTF48TyLGnWCZo+Ik61nYhlXcipJFGypfuM/iJPuaEMNU3xg2USaYYK++uUqMrPJGUFVEkgnfTyp+BHuDuIF3NAuY4Dwia0L/AbdqDevIT+K2jg3B6TBHvt8a0OHjCrhr11bauyEALcM7wABrJ3JnSSDoIratgUc5atXrpARCZmIG8b6nSj/wCXshP2lzaj8JRmZvVT4Y9ZqL9o7+mVysIEEaHICSBm36/QeVZl6+zGWYk+ZM027FtG5h8LglhXa47uwHKYVATAljAMbkwRU+KcVewuHyKg+7ZgcgAJLsi3Mu05FBH8Zrn8JHeJIkZlkbyJEiOtdB/iDezXbZyOkIRDrlPiY6A9NaFfckFP7WYOO45fu+O4xHlML/tGlZ5NSNRq6SXBJuyJrouyNh371EgB0Ad+qpJnKOrGSPSudNb3Zq2mW6WdkYIO7KsQxckwoA8UmNKGT2hh7jN4/h1t4m4iiFVoA9IFKh8WZzec3ZDzzSADMDoKVUjwgPk0mUKkwNBVOzIJOWVggyIAMTAPnpVNMQw6n23HyNHt4tmHdgAZjGg8yNN6TSGzT4PY5Cx3Y/Qf1mq2F/a/E10NrC5QF8gB8qwMKPvT7t+dSm9md/Sr8kTWAqYFMtTWvPPqkOorLvA5mM9Tv71rpWcygk+50Huatg5Z5X1b2R+QK3fT5a/1qwmJH9/yoV7CRrGnntr5e9BDmus+f4NFSD1pytZ6t6VasI5G49JpW0t2PjxyyPTBWzd7OM4FyEV0YolzOJQSYVmjWASf6aEGxvZ61aupbPeEuOXJlMkKoPK23NJ3iCNdDReBXWsKUZUY38u5OVASEBfTVfvDpptFaOLw6235/wBoEY2mzOxZpXu0RXZmBkMCoJEN66Qct7Q+mtmZd3gIRC6nUNBSCI89ydeu5EHTzL4ciJrYOH5zdeWDF0KAeAglFgDVmyggnfm002EXKjNeAzKRy5UkqeoP72jE6xynQb0NZqA2LtEuXqiuBGaCSCx5EA6bnn1AjWfbrNHTCpnFoqc4hic0jICCT01I0iOvlR1oGlma2J1hZJ8gJNAa7cOyGDMHYaAkwdjoD8q2rNtSRaZVXJK58oIdlA0UssAxJI1OhHrU1vZuW9C2wDkaMgughkn/AEwrTGkzI0EUrmMkc3isDdABufdqdixgT5eh94qpfGGtnxteMCcoKAHMJgtvy5o9QPPTR7XC73aNc1XOQh2MQ2rJGjMMp+Gw2rlGaqwVonJ0zqOE4pbz3BZtJaC2meCzNmywBMRO+2x6zXO47i129+0uM3kJgD2UaD5Vo9lEZrl5V3Nh9JiQGQlZ6SAR8awWamSSYrboYiug4JwpbmCxVwk5kAgCI05tdJ+RFc8TXQdnsHcuYXFFXyoigsstzESw0BA2UjWd9qM+BY8nNE1E1dwvCL1wxbtuxMkQOg0J9hI+dXk7G4otl7uDEkZl5Z2zGYBPlvTakhdLZjYbxr01GvlXSf4hYW2jWTbAhlY5gZL82jFtSx9SalhOyVtT99eK3AQO5W2TcJOwGsGeh2rd4h2aD27bOobuzcY2cxVcjsbmRXXYr8jrU3NakysYOmjzGi2MFccwiMx8lUk/IV3PD7WFvXFQWrdpMoaMwZrjE6JnOojUlQZOntWnxbAW1XLYQLfOtruwFYQRLMRACdDm/OmeatqFWL9nn9zsviFXM1sqJA5iASSYACkySfKK6DgfCzgrubEAAFIW4AWVGnUEgaGOta+HzWrpbFBzIHd3CTdFswQ45FAQnzC7aTVjFYw3lKWVY5wVNxlZUVSIJ5gC5jYAUksknt2KRxpbnnXaS8r4q6ykFS2hGxEClUe0OFFvE3EUkhSACd/CKVdkfajnlyygootpypBBggyD5GkLdSFug2H05eDQtcdvDqD7qP0pYIzck9ZNCwuEJMxoPUUXCD7z51Cb2Z39JGUcitGyKmtRFSFcB9QmESsEYk96ywPE30JreSsOzh811oIBljt661fA6bs8v6rFyjCMfJbuOzAAkkDYHpUEs1eTDQNdafLVHlXY4cf0+b3nsV0sxViwNabLRLdQnJtbnq9LghjmtKOn4PjBalHTP34AVQQWYjlyNnbwnP00HNp1q4baoZuN/wBwuTIeds47tVhEGrKT3gMCQSSelVeD3kVHVwxa5k7qBzEhjlCMdFIZlIkgcwq/ct+K5cZhetRlDZVEHMFAVDlcPLLO8nTLFZHi5v5JfJXayJN+4FYNmU2wCchC9M4Bznu4MqDqOg1GbjpzXIN1SAtsalkgjlIks3MZMfg+NWO55zecF1uZlyD8B/ZiAWhmKKVJGuvlMDFy4gl8zXQRlQNIZCNRAESMry0TIGpBEgmiDEaIQC9xfumDSF3iMxlQDqCJmB7CwfF3LADnLd4RIliWUDyuEEDXptMgULvAoyEKwuZWa5BKoDAlhGgkcpJjX0MnW5lbujAt5hN0jKMwIY2yQAuaV8Xw3FANEFugkW3yraBMXPAtzLHKNlBkmSDrkMDWiWLzT94T3QBCOpKB4BOZ8rT4VMbA6/6aWHuGQpJ7gcqXFOXORlChmDTA5hmAAJUa6xUrJZiDcDNZMm3ylmMiB3uWW8LGJ+OtYxzfbFbvdKXzZM/3ckEgEOYudc8ZdZOzdd+bThF4ie6eILSVIGURLSegka+tehktbJe6M6QwthozIArPDDLuyqBJJIjXc1OzbOFJ5kYuNJLg2wpOgUBibQkeUfHSsZ0qJuNs5js1wDEW7xYAfsyDluWyQH2GbmUEx6/Cm4b2FW60G62mtwd3lyHmUKCx5jmUjTTlOu1dP9m7hYw7Fme27ECGmE5bqDoZgADQ5hvFES3aYxhfFHOyXMoyyY705WLOTm3GbxSR1zm+TaEc9huzOGFwWriEENle4bhKswCkImgClsw310I31rWbBGwzLg1ISB3sBWKsCNEZzJfIWMc0HLoJq1dvhkbChCtxsykSWUSAzXe8PjMOG/eJIkDeli8a2HLLAbvGuXEaTK5mBbOsagF5kHUDpFBtsZJIjiVt3LYt2dWHgYZ5tSeZ2fQg7yCZYmlZVsOcrEOr944IDBgwXOVOZmkZV0MzpR8SmVM6XHdz4DnLC4fLIDlg67AR8KDh8WM7HEMEdZCK2VF7sgcygkyTsTJiI0pAgX4WHXvbjkXCEuZw0JbyjMsL4SFBOrTMnUTVW/isy/eu5tHxMmHdFZf9TkkhD1IAEdYpPgHuE9yfuAyFUd3CPlOZgqweQmAOmhgEVZu8TLqqqsXLjPbIbUIUH3haPEACIjfMNtaIAXGbyNZNsZXZ1i3bUgmY5WAHhA0ObYRQLrNh7jXbgZ0a3bDOupQ2wQSy75TMyKaxwQ4Yh7TK0JkdXC2wVBkNnRdCD1aZ86Y4j7V92Xsqh8SJdFy44GuWQAFXzIk+1Ffrg3yJce2IcpaL20QKXYrluEtJVUDDlECcxHlHnQuI4Lu7bXFvXUZQSGa6zKSBorK5IM7fGlxnhtq1Za5bUWnUSjJykv8AhXTxSdIM70K9ejE2ziIUd0DbnRBfJ+81OgaNpor9Af7PPONYlrl93cQzEEgAiDlHQ60qs9rGnGXjM82410yiKavRj7UckuWVTRcNZzMB50jb1NdDwPgjAB2U5nOW0mzOep9BG56CT5Vzymkj08GJ5J127la3hssKBJ/TqzeQqhhxF2PU/nXdf9A7sH8RJlmiMx6QOijoPjua4prUX2Hk7D/yNQhNSs9PqcTxaG/Jp1INQzSBqVHQphlNVsCgztAJM9B5zPpVgGrPA8GczeoU/PNQvSmGUVklFdxxab0H1MT5DahpakA+YB+YrW/6ee8Yj90D6k/zoVrD/dqf9Kn/AMRQTNatmc9qoAVcdKqOIovgbF70dLwk2irm80Mqg2mMIVA/Fbg8zZgvqYXSDrfuW8x+0XCouWiq5GyhVlByzBYMTcJB88ojSqPB8OHV7jPlawwKkmEEHNLgbzlA9MumtXWGdvtMoDa0CDm0AbNmZlVg0OYEaabzox8/m/kl8ke7AJvOFdLmYC2DnCnLJIJ5czG2Q0AancwaHluoNZa8CAmmZCkERmhRpmYkkgyBvpJRb5jdcF0uZgEBPKSAkwWALOoMkAEEkagk0Hu7iiDzX9CrFpGWDKtsIGVgdNSwM9QCY5ulQVXVLg+9uFAvdlhBLZQASQevh3OlWEvHNlUk2Mxm4v7zsTkzgyVzMOYDqAToTQBdZfAWNvxXmjK6mObKdNSBqACR0gkUbM2bQsbGaDu7ZlJmDq3d5lA+f4axiaXGLDPmNiZVoLMxGUqHIlsk5iCRrlWTrq9pSCO9BNkctsNuOim4kCdoEydRIkzQ0Rswzg/Z82VVaQQWKqpZSASmYsADrqpjSanhswIdgxsnmtoOcpIGUuoEkQTAlgsgaQKxiKhlOa4pa0Qe7TMh7sNPK+cqDKmNS0ajY01rPhQWJDZ1JAJY92UDOq5yTmtqCQTpG/WmINps9wZrcMLaNBa0ArOBBEaqkbkjQedKzbOGk3MjBxlUG4qC3qSbS960ZNV1X90Su1EwS1hPspItsGNwSym2xaQSM4FlZy6xB+DVKzbRTbay+e5caW5jFxTmZ2a2TCAMxOwgmOpkFuwcIpYEPnVyViArW7dy6uQjXIIZYOsEH0ov2b7O2dHDPdnMrKx7wyXzILSlgAXboRDDUQJxiFprRVAATiTGaCEvC7l5y7HVVHNuCIgAHQVYt4oWCe9VszCQ4ZruYAgZZyrlgsNIA5vOgXrS92+IFwm6MxDKXVRcChFtd0x9FUhhmM+0TKW7hvfaMsoSMrH9nayghl8p1OYayInSKxieRrS96V0BusyAiVVyG0OxYZdR/qMVCziftGYhsiIcsL3bMWgEsW5gBrAjyOvShPeOUG73xs6autoCJ0N0Lz5dtwP9QpX7qveTuSpZQ+d1ggIUYKrMNCc+Qgb8pNAxUxXGXtO1vMtwAoO8aeTOcpFzIMpK77roRVjE8OVLUlyrWy13vtJztOckHQg7ZfKBQsPxK3bsi24h1UK1kjmdzoYB0fM082xmhHhzLzizaOXUWu8usVj9wtKZvZQPWiYorirjFHxiMLQWf2YCC4SINwBmOUDYsAATsN6ucdCuvdIua6VzW4gd3B0ul/wifLU7U2I4yt5ClkM73EMBlZVVW5S7MwggE9Jk6VC5abDHvQDctiyiXIIDqLQMOAdCIJkTPvTAKlm21m7nxQLDKvd3Mz3VtsJDTI5Cd5j0mrOM4kt1Gt2R3zMCNFORZEZnciABv50rfE2xDlLWa0qqrO5Vc5z+EIJIGmsmfanxeFuIpe3fuEqC0XCro0CSDoCvuDRfO/IF+jzfjuC7m+9uZy5RMRPIp2pqfjmN76+9yMubKYmY5VG/wpq9CPCs5HzsdLw/hv2i6XCRbWC+oAVVWTmI2Bj1PkCa9R7IdkrlwHE3R95dEW1iBasbqqjpm0J9I8zXnXAuMRbFhUH3l5Gc5suZQR936DTevXuzv+JCuYe2qLIHLJMsYA1IFcFW6Z7znNQ14/l/I+P7LsokivEeNYfJiLvpduD/AMm/lX0D2i7ZILF02pLIDMqpUEDZpYae014Jx3Ehrjsd2cuTESTmJge5oqCi3RKXU5MkUsi4ZXmnBqKXl8qgblK0dcMgbNpXTdlbIJP8Kfkf51yT3dDXXdl8UNvJF/Ko5F9p1YJXkRuJhwE28/zNYCLFtP4E/wCIrpLt/SPaucttNtP/AK0/4ihHgGSLjOihdFU7/T3q/cM1X4rbChPUn8hT1aFjKpI1+E4I3OdcqmzlgaMHYEOAxU8q8o31BYmNNdG7N1xfH7Ncs25ILhQWzNLBZVnkA/ubiaxeD4Viv3YIRAq3UViGuLPhAHi5Qx3BOeK18TbJfvApFlYZ7bBk7wgEZxbYfhGQ6xOT0mieJkbc3YmSGN11DWmzZLZIYrK5iwElecq222YeZiAw91Vykk3pGS5uiqBEFiuwzONRJJB16OtuGLlS1lswS2uoUnkLFdAM4z+2fpJNA+zOBkJHfNDLdJkooBlZidMpEbHPPnWED5XOiBu78N5c2ZifxBJnWDqQRM6Sam4OaYP2eZKNyksxMsFIkpJByk7gkA6VXa2SMy6Ig+9tlwe9K6lSQTqANSYzSAdKlk5u8XSyG1tghZKEjvCDAHMByzrlB1OlAIeyGDBoJsTmVBqVIy5WKxOSQSFBMZl000lbslSGuCbM5bdtoJtzCqxWNddBJJUMPWgraOYO0GyWGW0SGy5yqi5AkHmJ5egfTURT4ZSpF1h90edLYIi0WAKtBIBkFtB4S2k71jErSlTncTaYHu7YKkWs42IMAyrEbkLJA0M1Kxmw8vc5wysFGYlrYUPcW1mYmQVEE+ajfeq/d92c9wTahglswxtDKWEAyDISNDpIG00TDYdrZPeqbikFUVZdbYYnNaymOmUZoiFjQbkASxYOFJa5DgjKsOq91qSbaC84GQ8uxHgEip4PBnDsLhiLjKhtiSLYdyUFszqAWAIgAgSIjWvhw1gl7/OCrBZJdrQVXum1zbyoIkHUoJ6Gp4PCvacNcVmTU20TPcGHYk6BBvytlDAaR0BrGEmEJK4yUzEC5kbKqBCgUfeEEhguXmOkzoN6ldwy4yGYqFQELke3cbM0ElmghfCIA13M9KBcwzqxvZSLKMbgsMWBAC6uEPKpnM4Ux8DtLiVm5fdmsHIUDIXzspuEhWyjL+FfM9WOmk1jBL2Ia79wxHM15HcADMqBZCg6BiLgB8srR6Df/tSQroVuHNkuOwfMAFLKVViRAGmXSN6WMdGs93atur/gUo6d0+vObsQIJJLBjm13moYBWsXCLpzG6eW7mY+FJ7ts2oEK7DUjfbrjEreAW/N13zloCm07BUCElQIPMwYkyw36CqpxrsEtlzDX7lo3RAZlRcwAI0DMeWR+6Y1oOJw128TftAqjhD3YuOj3lUyWIWFBZNBJmI2qzex1g2+7CFtIFgW2DSNhlgZTPXSN5ogI4rhtqwBctsLBXlzGWVgfwMpMtqJ0MzVc3++It3boVWP7MWrto3euXPd3HoupoFjBXrBW9d+9FtCGAuO7oTBZ1D6EhRBCkaVb4riBeQ2LYDtcTPJMLbU+C4TvM6gATp0pjA+M4C1btNcQLZdASjoAhzdF08UnSDO9AuMbt+0l8QpshxbPhe9PMCPxZR+GgWcMbF3Niedcq5Lma5cW240ac8lS287e1WOJ8Rs3EKLlvMQciJDnNGhkeGD10o/3+wHE9rEAxd0AAAFdAIA5F6ClVXi+Ha3eZbhlhlkyTrlB3NPXfH2o5JcsvYHFoHBYkCRqBMa+Wlb3CuLLnVVdicykcsDlM75v0rihcq9wu/F1PeovGjph1Mtkd0eOtkxazvm/I1yt2/mphi9b485/I1Qt3Zj++lSUas6suTVp/wA/7ZpBqRagi5Td5U6OtNIMTXQdmb0T/Cn5GuZL1tdn7mh9k/JqnkX2nb0j/IdacT+n6VkWbv3Vv+BP+Iogv1nWLvIv8K/kKlDg6sy+4slqo8VvTl+P5CoY3H5Bpqx2Htux9BWXYZissxMmRP6VfT9tnBqXqKJds9qntFkVeUkB+YgtBPhYCUkEjrptB1p7nbJ9rdtLdsxmtySrR8ss6SBEx71g4s/eP/FQZroUFXB4Wab9SXyzfftfeJ1W2V5iEZCyqWMsQCffeYkgRQG7T34jP5Q0cywCAFbcCC3+4zNY80iaOleCOp+TW/zDfMc8CAsBUAKjZWAEMPQ+Z86J/mO/mzd51zRlTLmiM2SMs+sVkodKkDQ0rwHUzWXtLfDTn/Fmy5Vy5v3sgET199d6VvtNfBBzAxOVSilVnfKpEL8NtQKyZp5raV4NqZqDtRfB8SkawhRcgzAgwmw0LD/9Hzp7fam9+Pu7sDKBcTPlHkNfqZJga1kvabyPyoTEjpWUYsL1rmzobfa69pnyXAFKhWBgBgVOzAk5SVkkmCfM1L/ON0wLq27qqICuDHuwB5jGkmevUzXNi5T562heAa2dIe2l3KUyqLZ/CC0hDoUVySQp19RMAjSDf56uAubdtED6kSWCvAXMu0aAaGRI965XPSz1tC8G1vydQe2QAlbbq4/Gb7vmPXOrCGB8tPSKm3bkO6tctHKklUVvxFSpZid+UsANN65MvUS1H04+DepI6ux25KW+7VDCjLbYkFlUaDMuzED2mBNTbtfbjlbFB+hZldSf9VsnLHsBXIZqaa3px8A9SR2GK7dB7eTIULDKzaMFBEMVXSTvEmhjtTYtOr2g5HdpaZGUA5U8DK0nUagg71yRNRmisUTerI7W720R2AVmsrElymdyf3VUSB7mfaoXO0ltBNvEm5Gpt3LZGb0DqiwfeRXF000fRib1WW+O41b197izDRE7+EA/UU1UWpVdKlRNu9ySofT5itDhnD2dwQV5SCdzAnUkgEAClat2h0mD1J2rQs8UKQEAAHSBHy/vrSNjRSvcomQ90HfWaBaO1Tv3QXdh4T8xp/YoFhtqSjoT4X/clxTT0wal3lSO2/JKtTg90iR6D6SP1rKD1f4Ydfh+tTyL7Tt6V/kVG0MR51SOJC21O5gADqTGwpXLwAJOwqlccyCfGw5R/wDGvUn1/vpUoROvqMlcckSmZoYyT4yNtI5B5ATRcQdqZEC5QPUfMTP0qGJbaqt2cSWgzcW3O3uPyFCqWKPOfh+QoddC4PDzP8kvlkppKJ2E0XDou51q7bden8qSUq7F8PTa1bdFMWm/dNRaRuDWsqipWsMzmEUt5wNB7nYVNZf0dMuhileoxs1Gwp5h6a1rXuy147IoP8Q/Laqz8De3q6t7/h+YpnOLRz4sLWVd0gneU2agGx5T8zUTbPmajpXk9z1H4LJQHoPlUTg1P4RVfmHWn79h/wC6Ol9mI5RfuX9BG4cvl9TQn4cPUVMcSI3H0/lUxxYdRTLWiEo4X2RUbAepoZwJ8/pWkuPQ04voabXJE30+F9jIOBbzFDOGb+zWtduDpQLduRMj50yyPuSl0eN8WZbgjeozVjHLEVVmuiO6s8vLDRNxJE001GlNOSGJpUqVEIdGqTXjQc1OXPlS0Ee1dg+9MrQaTIRTWxW2HWpOmWc9LNUakBUjp3YQNWvw2yBbDZhJBAWD0J3O3SscCtTAtyD4/rUpq0dWKbhNNB7gkj0MjynoSKHZWJY6sdz5elOWqiulxjJAM6z1n61KKbVHfmyRi1It3W+hH5x+tQxDafGqt3FaR9dqFdxUiDVFBnBl6qO9EMUec+w/IUIU7XKYsaukeVKWqTYS28aVo4Lh1y6ORCR5/h+Z0qlwy2DdQMAQXEgzB12MaxXoCcQIEZBA27vUAeWXcfKoZXp4OzDN0YmH7MNHM4Weign6yK6KzeKAKAABsAIA+X8qFbxivsfh1+VE7snauZtvkq5NhHx4Akg/CD+cGufx3H7hkKMo89ztP610C4Gd9fyqL8Dtn8C/AR+VZNLkR2cPnnrUia3sZ2HtmTbd7Z98w+R1+tc9juF4mwYK94DsVBafgNQa6I6ZcMRylHfcm5X1oRAqvcxTL+0tOvqQR9GFJcah6x703pvwOupku4UgedRNv41WxuJA0Xc9anw52bKgUMSYGpBraGlZbH1Op1IdrI8qj3Pqa6u3wJANRJ6mTQrvAE6SPj/Ok9QfXC+DmSh86Ip5a1L/AAMjY/MVnYjCtb8Q089xTXZWM49mZ2LP51WFHxJqvXXHg8fPvNj0qanpiI1KlSrGLAFNc6e9SAqVwrkGhLZt50jyip9zqlJVSHeCD106a1XQ1rNxJspUBVUgghVA0Pmd6x1NaPBOcrkmWc1SBoYemN6hRfWlyw01dwlzlHuayTdNX+HLKk+R/Og47E3lv2lu69VHNEuNVdmqaGk75ERNQNIvUCadIi2KnqNPNMSLPDmi7b/jX/kK7Bv7iuIAq7hcfcTZpHkdajkjZbHPTszqnad9fI9R7Ea1ZwuMdQBmB9GB/wCQ1+YrDscbVtG5T9PnV/DXgRIMgz+dc7i+50qSfBv2eLKPGCo/e3X/AHDQfGK1sKyv4SD7VySMQdNP72otm9Gq8rfvLymfUDQ/EUriHUdPcwpYwPiakvDwOlY2C43fCiVS4PPMFc66yDoT8a0rXaNJAug2idg+gPsdjQoNkr2BBG1YmO7K2H8VtfcDKfmsV1aXEccpFBxOHism1wZpPk814t2JjW0+34W/Rh+orO7NzbvkEAMqsNehkeXpPzrvsbZLsFHXc+Q6miW+GhRAEfr71b1nppiaEnaMcY89UPuuv5VJcYh6wfI1oXsCDuBVG/gR/TcfI1O0NTHa2CNCDWD2hQrbJrRbCAbae2n9PpWR2ivMLUSTJ1kbfH+lUgvuQsnSOauGRQqkTpUa70ccnbsVKlSoiipU9NWMWjcFDe76UlcfL86a5qdt9hSJBGLzUK0cLwG6/wCHKD1bT6b1r4XsxbHjJc+Ww/n9aV5IxKLFJo5enNd9h8DbTwoo9gJ+dA43wwXbZgc66qev8PsaRZ1dUM8Lqzh6v8MeCR5j8qo0Sy8EVaW6JIv3mqsxotw0AmpJFLImkDSNMKcRkhUwtMooiilbFEq0UUkFEpGFCFStXymqkj+/KhmomhQdVGrY7REaOsjzH8q18LjrdwSjieo2J9x51yJFIDrsfOg4JjLI+53WFu8vxb/kwqx3hiNx1UwQfcHSuNwPHbloBSA6if4tSSdeupNbeE4/bc6HK3k2lSljaLRmmaK2EGq5rTedtiB/tPL9BVu3xu7aU5iLy+UZHHrEwfgapFp1FBvPoaSh7Og4RxWzcUNnUM+uUkSBsBH971olVOzCvP8Ah4U2oKq0Mw1G0OToRr1qzaulPC9y35AnvE9oMEfOs4BUjsL2FPTX21rPvWKzLXFr46C5G/dk5vija0a32mRtHlT5OCp+tLpY1oa9ZrB4xorexrpWuK4lTXO9orcWmNNDkWXBxFPTUq9M4BUqVKsYVKlSrGOiwfZwaG4Z81X+ddNgrdu3GVAIG8SfmdaVKuGUm+TthFLgA7a1JRSpVMo3YRaIKVKgLZx/aThXdPnHhck+zbke3WscU9Ku7G7irOWaqQcNIqJNNSrCipxSpUWAKoogFKlU2YIBUgKVKlGHIqLLTUqwCBWmpUqZCj1ArTUqwQ+G4lctnlbT906itfC9pFfldcremxpUqzipLcaM2mG4O0o/pdcfRT+tWnU+hHkdj8elKlUJ7MuuCs4gSpJAMENup8p61L7VmENDDyYZvz1FKlWCBjLrbJt+gMr/ALTt86r8U4jcNshwpB0zD+RpqVNHkVvY5k01KlXacoqVKlWMKlSpVjH/2Q=="/>
          <p:cNvSpPr>
            <a:spLocks noChangeAspect="1" noChangeArrowheads="1"/>
          </p:cNvSpPr>
          <p:nvPr/>
        </p:nvSpPr>
        <p:spPr bwMode="auto">
          <a:xfrm>
            <a:off x="155575" y="-2430463"/>
            <a:ext cx="7620000" cy="50768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10244" name="Picture 4" descr="http://www.baresyboliches.com/images/ambientsantelmo/16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628800"/>
            <a:ext cx="4701853" cy="3132610"/>
          </a:xfrm>
          <a:prstGeom prst="rect">
            <a:avLst/>
          </a:prstGeom>
          <a:noFill/>
          <a:extLst>
            <a:ext uri="{909E8E84-426E-40DD-AFC4-6F175D3DCCD1}">
              <a14:hiddenFill xmlns:a14="http://schemas.microsoft.com/office/drawing/2010/main">
                <a:solidFill>
                  <a:srgbClr val="FFFFFF"/>
                </a:solidFill>
              </a14:hiddenFill>
            </a:ext>
          </a:extLst>
        </p:spPr>
      </p:pic>
      <p:sp>
        <p:nvSpPr>
          <p:cNvPr id="5" name="Tekstvak 4"/>
          <p:cNvSpPr txBox="1"/>
          <p:nvPr/>
        </p:nvSpPr>
        <p:spPr>
          <a:xfrm>
            <a:off x="5292080" y="1628800"/>
            <a:ext cx="3312368" cy="923330"/>
          </a:xfrm>
          <a:prstGeom prst="rect">
            <a:avLst/>
          </a:prstGeom>
          <a:noFill/>
        </p:spPr>
        <p:txBody>
          <a:bodyPr wrap="square" rtlCol="0">
            <a:spAutoFit/>
          </a:bodyPr>
          <a:lstStyle/>
          <a:p>
            <a:pPr marL="285750" indent="-285750">
              <a:buFontTx/>
              <a:buChar char="-"/>
            </a:pPr>
            <a:r>
              <a:rPr lang="nl-NL" dirty="0" smtClean="0"/>
              <a:t>Even tot rust komen.</a:t>
            </a:r>
          </a:p>
          <a:p>
            <a:pPr marL="285750" indent="-285750">
              <a:buFontTx/>
              <a:buChar char="-"/>
            </a:pPr>
            <a:r>
              <a:rPr lang="nl-NL" dirty="0" smtClean="0"/>
              <a:t>Ritme speelt nauwelijks een rol. </a:t>
            </a:r>
            <a:endParaRPr lang="nl-NL" dirty="0"/>
          </a:p>
        </p:txBody>
      </p:sp>
      <p:sp>
        <p:nvSpPr>
          <p:cNvPr id="6" name="Tekstvak 5">
            <a:hlinkClick r:id="rId3"/>
          </p:cNvPr>
          <p:cNvSpPr txBox="1"/>
          <p:nvPr/>
        </p:nvSpPr>
        <p:spPr>
          <a:xfrm>
            <a:off x="5868144" y="6093296"/>
            <a:ext cx="5112568" cy="369332"/>
          </a:xfrm>
          <a:prstGeom prst="rect">
            <a:avLst/>
          </a:prstGeom>
          <a:noFill/>
        </p:spPr>
        <p:txBody>
          <a:bodyPr wrap="square" rtlCol="0">
            <a:spAutoFit/>
          </a:bodyPr>
          <a:lstStyle/>
          <a:p>
            <a:r>
              <a:rPr lang="nl-NL" dirty="0" smtClean="0"/>
              <a:t>The </a:t>
            </a:r>
            <a:r>
              <a:rPr lang="nl-NL" dirty="0" err="1" smtClean="0"/>
              <a:t>orb</a:t>
            </a:r>
            <a:r>
              <a:rPr lang="nl-NL" dirty="0" smtClean="0"/>
              <a:t>, passing of time</a:t>
            </a:r>
            <a:endParaRPr lang="nl-NL" dirty="0"/>
          </a:p>
        </p:txBody>
      </p:sp>
      <p:pic>
        <p:nvPicPr>
          <p:cNvPr id="10246" name="Picture 6" descr="http://o.scdn.co/300/623fef16d467d58b63721c92814079fe8678bb9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8348" y="3068960"/>
            <a:ext cx="2857500" cy="2857500"/>
          </a:xfrm>
          <a:prstGeom prst="rect">
            <a:avLst/>
          </a:prstGeom>
          <a:noFill/>
          <a:extLst>
            <a:ext uri="{909E8E84-426E-40DD-AFC4-6F175D3DCCD1}">
              <a14:hiddenFill xmlns:a14="http://schemas.microsoft.com/office/drawing/2010/main">
                <a:solidFill>
                  <a:srgbClr val="FFFFFF"/>
                </a:solidFill>
              </a14:hiddenFill>
            </a:ext>
          </a:extLst>
        </p:spPr>
      </p:pic>
      <p:sp>
        <p:nvSpPr>
          <p:cNvPr id="7" name="Tekstvak 6"/>
          <p:cNvSpPr txBox="1"/>
          <p:nvPr/>
        </p:nvSpPr>
        <p:spPr>
          <a:xfrm>
            <a:off x="395536" y="4941168"/>
            <a:ext cx="4701853" cy="923330"/>
          </a:xfrm>
          <a:prstGeom prst="rect">
            <a:avLst/>
          </a:prstGeom>
          <a:noFill/>
        </p:spPr>
        <p:txBody>
          <a:bodyPr wrap="square" rtlCol="0">
            <a:spAutoFit/>
          </a:bodyPr>
          <a:lstStyle/>
          <a:p>
            <a:r>
              <a:rPr lang="nl-NL" i="1" dirty="0" smtClean="0"/>
              <a:t>‘</a:t>
            </a:r>
            <a:r>
              <a:rPr lang="nl-NL" i="1" dirty="0" err="1" smtClean="0"/>
              <a:t>Ambient</a:t>
            </a:r>
            <a:r>
              <a:rPr lang="nl-NL" i="1" dirty="0" smtClean="0"/>
              <a:t> muziek moet kalmte en denkruimte bevorderen. Zij moet even goed te negeren als interessant zijn.’</a:t>
            </a:r>
            <a:endParaRPr lang="nl-NL" i="1" dirty="0"/>
          </a:p>
        </p:txBody>
      </p:sp>
    </p:spTree>
    <p:extLst>
      <p:ext uri="{BB962C8B-B14F-4D97-AF65-F5344CB8AC3E}">
        <p14:creationId xmlns:p14="http://schemas.microsoft.com/office/powerpoint/2010/main" val="30366167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225665" y="301298"/>
            <a:ext cx="6408712" cy="646331"/>
          </a:xfrm>
          <a:prstGeom prst="rect">
            <a:avLst/>
          </a:prstGeom>
          <a:noFill/>
        </p:spPr>
        <p:txBody>
          <a:bodyPr wrap="square" rtlCol="0">
            <a:spAutoFit/>
          </a:bodyPr>
          <a:lstStyle/>
          <a:p>
            <a:r>
              <a:rPr lang="nl-NL" dirty="0" smtClean="0">
                <a:solidFill>
                  <a:schemeClr val="accent3"/>
                </a:solidFill>
              </a:rPr>
              <a:t>Postmodernisme </a:t>
            </a:r>
            <a:r>
              <a:rPr lang="nl-NL" dirty="0" err="1" smtClean="0">
                <a:solidFill>
                  <a:schemeClr val="accent3"/>
                </a:solidFill>
              </a:rPr>
              <a:t>blz</a:t>
            </a:r>
            <a:r>
              <a:rPr lang="nl-NL" dirty="0" smtClean="0">
                <a:solidFill>
                  <a:schemeClr val="accent3"/>
                </a:solidFill>
              </a:rPr>
              <a:t> 118-119</a:t>
            </a:r>
          </a:p>
          <a:p>
            <a:endParaRPr lang="nl-NL" dirty="0">
              <a:solidFill>
                <a:schemeClr val="accent3"/>
              </a:solidFill>
            </a:endParaRPr>
          </a:p>
        </p:txBody>
      </p:sp>
      <p:sp>
        <p:nvSpPr>
          <p:cNvPr id="3" name="Tekstvak 2"/>
          <p:cNvSpPr txBox="1"/>
          <p:nvPr/>
        </p:nvSpPr>
        <p:spPr>
          <a:xfrm>
            <a:off x="239998" y="762963"/>
            <a:ext cx="3565147" cy="369332"/>
          </a:xfrm>
          <a:prstGeom prst="rect">
            <a:avLst/>
          </a:prstGeom>
          <a:noFill/>
        </p:spPr>
        <p:txBody>
          <a:bodyPr wrap="square" rtlCol="0">
            <a:spAutoFit/>
          </a:bodyPr>
          <a:lstStyle/>
          <a:p>
            <a:r>
              <a:rPr lang="nl-NL" dirty="0" smtClean="0">
                <a:solidFill>
                  <a:schemeClr val="accent6"/>
                </a:solidFill>
              </a:rPr>
              <a:t>Vooraf in de architectuur</a:t>
            </a:r>
            <a:endParaRPr lang="nl-NL" dirty="0">
              <a:solidFill>
                <a:schemeClr val="accent6"/>
              </a:solidFill>
            </a:endParaRPr>
          </a:p>
        </p:txBody>
      </p:sp>
      <p:sp>
        <p:nvSpPr>
          <p:cNvPr id="4" name="Tekstvak 3"/>
          <p:cNvSpPr txBox="1"/>
          <p:nvPr/>
        </p:nvSpPr>
        <p:spPr>
          <a:xfrm>
            <a:off x="395536" y="1556792"/>
            <a:ext cx="5256584" cy="1477328"/>
          </a:xfrm>
          <a:prstGeom prst="rect">
            <a:avLst/>
          </a:prstGeom>
          <a:noFill/>
        </p:spPr>
        <p:txBody>
          <a:bodyPr wrap="square" rtlCol="0">
            <a:spAutoFit/>
          </a:bodyPr>
          <a:lstStyle/>
          <a:p>
            <a:r>
              <a:rPr lang="nl-NL" dirty="0" smtClean="0"/>
              <a:t>Modernisme</a:t>
            </a:r>
          </a:p>
          <a:p>
            <a:r>
              <a:rPr lang="nl-NL" dirty="0" err="1" smtClean="0"/>
              <a:t>Less</a:t>
            </a:r>
            <a:r>
              <a:rPr lang="nl-NL" dirty="0" smtClean="0"/>
              <a:t> is more! </a:t>
            </a:r>
          </a:p>
          <a:p>
            <a:r>
              <a:rPr lang="nl-NL" dirty="0" smtClean="0"/>
              <a:t>Form </a:t>
            </a:r>
            <a:r>
              <a:rPr lang="nl-NL" dirty="0" err="1" smtClean="0"/>
              <a:t>follows</a:t>
            </a:r>
            <a:r>
              <a:rPr lang="nl-NL" dirty="0" smtClean="0"/>
              <a:t> </a:t>
            </a:r>
            <a:r>
              <a:rPr lang="nl-NL" dirty="0" err="1" smtClean="0"/>
              <a:t>function</a:t>
            </a:r>
            <a:endParaRPr lang="nl-NL" dirty="0" smtClean="0"/>
          </a:p>
          <a:p>
            <a:endParaRPr lang="nl-NL" dirty="0" smtClean="0"/>
          </a:p>
          <a:p>
            <a:endParaRPr lang="nl-NL" dirty="0"/>
          </a:p>
        </p:txBody>
      </p:sp>
      <p:pic>
        <p:nvPicPr>
          <p:cNvPr id="1030" name="Picture 6" descr="http://4.bp.blogspot.com/-_KPi80bac28/TamFG20NbrI/AAAAAAAAAGM/2UnmoeS-UE4/s1600/Mies+Crown+Hal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2852935"/>
            <a:ext cx="3493675" cy="273630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s2.germany.travel/media/content/staedte___kultur_1/unesco_welterben/das_bauhaus_und_seine_staetten_in_weimar_und_dessau/Dessau_Bauhaus__3284_1024x76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9992" y="2846254"/>
            <a:ext cx="4104456" cy="27496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52724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225665" y="301298"/>
            <a:ext cx="6408712" cy="646331"/>
          </a:xfrm>
          <a:prstGeom prst="rect">
            <a:avLst/>
          </a:prstGeom>
          <a:noFill/>
        </p:spPr>
        <p:txBody>
          <a:bodyPr wrap="square" rtlCol="0">
            <a:spAutoFit/>
          </a:bodyPr>
          <a:lstStyle/>
          <a:p>
            <a:r>
              <a:rPr lang="nl-NL" dirty="0" smtClean="0">
                <a:solidFill>
                  <a:schemeClr val="accent3"/>
                </a:solidFill>
              </a:rPr>
              <a:t>Postmodernisme </a:t>
            </a:r>
            <a:r>
              <a:rPr lang="nl-NL" dirty="0" err="1" smtClean="0">
                <a:solidFill>
                  <a:schemeClr val="accent3"/>
                </a:solidFill>
              </a:rPr>
              <a:t>blz</a:t>
            </a:r>
            <a:r>
              <a:rPr lang="nl-NL" dirty="0" smtClean="0">
                <a:solidFill>
                  <a:schemeClr val="accent3"/>
                </a:solidFill>
              </a:rPr>
              <a:t> 118-119</a:t>
            </a:r>
          </a:p>
          <a:p>
            <a:endParaRPr lang="nl-NL" dirty="0">
              <a:solidFill>
                <a:schemeClr val="accent3"/>
              </a:solidFill>
            </a:endParaRPr>
          </a:p>
        </p:txBody>
      </p:sp>
      <p:sp>
        <p:nvSpPr>
          <p:cNvPr id="4" name="Rechthoek 3"/>
          <p:cNvSpPr/>
          <p:nvPr/>
        </p:nvSpPr>
        <p:spPr>
          <a:xfrm>
            <a:off x="323527" y="1628800"/>
            <a:ext cx="5328593" cy="2308324"/>
          </a:xfrm>
          <a:prstGeom prst="rect">
            <a:avLst/>
          </a:prstGeom>
        </p:spPr>
        <p:txBody>
          <a:bodyPr wrap="square">
            <a:spAutoFit/>
          </a:bodyPr>
          <a:lstStyle/>
          <a:p>
            <a:r>
              <a:rPr lang="nl-NL" dirty="0" err="1" smtClean="0"/>
              <a:t>Charles</a:t>
            </a:r>
            <a:r>
              <a:rPr lang="nl-NL" dirty="0" smtClean="0"/>
              <a:t> </a:t>
            </a:r>
            <a:r>
              <a:rPr lang="nl-NL" dirty="0" err="1"/>
              <a:t>J</a:t>
            </a:r>
            <a:r>
              <a:rPr lang="nl-NL" dirty="0" err="1" smtClean="0"/>
              <a:t>encks</a:t>
            </a:r>
            <a:r>
              <a:rPr lang="nl-NL" dirty="0" smtClean="0"/>
              <a:t>  bedenkt de naam voor een nieuwe stroming.</a:t>
            </a:r>
          </a:p>
          <a:p>
            <a:r>
              <a:rPr lang="nl-NL" dirty="0" smtClean="0"/>
              <a:t>Postmodernisme </a:t>
            </a:r>
            <a:r>
              <a:rPr lang="nl-NL" dirty="0" smtClean="0">
                <a:sym typeface="Wingdings" pitchFamily="2" charset="2"/>
              </a:rPr>
              <a:t> na het modernisme</a:t>
            </a:r>
          </a:p>
          <a:p>
            <a:endParaRPr lang="nl-NL" dirty="0">
              <a:sym typeface="Wingdings" pitchFamily="2" charset="2"/>
            </a:endParaRPr>
          </a:p>
          <a:p>
            <a:pPr marL="285750" indent="-285750">
              <a:buFontTx/>
              <a:buChar char="-"/>
            </a:pPr>
            <a:r>
              <a:rPr lang="nl-NL" dirty="0" smtClean="0">
                <a:sym typeface="Wingdings" pitchFamily="2" charset="2"/>
              </a:rPr>
              <a:t>Oude architectuur stijlen worden geciteerd.</a:t>
            </a:r>
          </a:p>
          <a:p>
            <a:pPr marL="285750" indent="-285750">
              <a:buFontTx/>
              <a:buChar char="-"/>
            </a:pPr>
            <a:r>
              <a:rPr lang="nl-NL" dirty="0" smtClean="0">
                <a:sym typeface="Wingdings" pitchFamily="2" charset="2"/>
              </a:rPr>
              <a:t>Ornamenten vergroten de herkenbaarheid van een gebouw. </a:t>
            </a:r>
          </a:p>
          <a:p>
            <a:r>
              <a:rPr lang="nl-NL" dirty="0" smtClean="0"/>
              <a:t> </a:t>
            </a:r>
            <a:endParaRPr lang="nl-NL" dirty="0"/>
          </a:p>
        </p:txBody>
      </p:sp>
      <p:pic>
        <p:nvPicPr>
          <p:cNvPr id="2054" name="Picture 6" descr="http://www.2dayblog.com/images/2010/april/inntel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3644194"/>
            <a:ext cx="4032448" cy="2747106"/>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http://farm5.static.flickr.com/4054/5075751588_206b08788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064" y="3644194"/>
            <a:ext cx="3466356" cy="277308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2" descr="C:\Users\John\Pictures\Bespiegeling\H16Zappen\ceasars-palace.jpg"/>
          <p:cNvPicPr>
            <a:picLocks noChangeAspect="1" noChangeArrowheads="1"/>
          </p:cNvPicPr>
          <p:nvPr/>
        </p:nvPicPr>
        <p:blipFill>
          <a:blip r:embed="rId4"/>
          <a:srcRect/>
          <a:stretch>
            <a:fillRect/>
          </a:stretch>
        </p:blipFill>
        <p:spPr bwMode="auto">
          <a:xfrm>
            <a:off x="5327519" y="402684"/>
            <a:ext cx="3107445" cy="2326988"/>
          </a:xfrm>
          <a:prstGeom prst="rect">
            <a:avLst/>
          </a:prstGeom>
          <a:noFill/>
          <a:ln w="9525">
            <a:noFill/>
            <a:miter lim="800000"/>
            <a:headEnd/>
            <a:tailEnd/>
          </a:ln>
        </p:spPr>
      </p:pic>
    </p:spTree>
    <p:extLst>
      <p:ext uri="{BB962C8B-B14F-4D97-AF65-F5344CB8AC3E}">
        <p14:creationId xmlns:p14="http://schemas.microsoft.com/office/powerpoint/2010/main" val="37185248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p:cNvSpPr txBox="1"/>
          <p:nvPr/>
        </p:nvSpPr>
        <p:spPr>
          <a:xfrm>
            <a:off x="611560" y="548680"/>
            <a:ext cx="8280920" cy="1200329"/>
          </a:xfrm>
          <a:prstGeom prst="rect">
            <a:avLst/>
          </a:prstGeom>
          <a:noFill/>
        </p:spPr>
        <p:txBody>
          <a:bodyPr wrap="square" rtlCol="0">
            <a:spAutoFit/>
          </a:bodyPr>
          <a:lstStyle/>
          <a:p>
            <a:endParaRPr lang="nl-NL" dirty="0"/>
          </a:p>
          <a:p>
            <a:r>
              <a:rPr lang="nl-NL" i="1" dirty="0" smtClean="0"/>
              <a:t>“De wereld is te complex geworden voor één dominant geloof of politieke overtuiging.”</a:t>
            </a:r>
          </a:p>
          <a:p>
            <a:endParaRPr lang="nl-NL" dirty="0" smtClean="0"/>
          </a:p>
          <a:p>
            <a:endParaRPr lang="nl-NL" dirty="0"/>
          </a:p>
        </p:txBody>
      </p:sp>
      <p:pic>
        <p:nvPicPr>
          <p:cNvPr id="2050" name="Picture 2">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514"/>
          <a:stretch/>
        </p:blipFill>
        <p:spPr bwMode="auto">
          <a:xfrm>
            <a:off x="2420545" y="1148844"/>
            <a:ext cx="4662950" cy="5544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kstvak 1">
            <a:hlinkClick r:id="rId4"/>
          </p:cNvPr>
          <p:cNvSpPr txBox="1"/>
          <p:nvPr/>
        </p:nvSpPr>
        <p:spPr>
          <a:xfrm>
            <a:off x="323528" y="6237312"/>
            <a:ext cx="1944216" cy="369332"/>
          </a:xfrm>
          <a:prstGeom prst="rect">
            <a:avLst/>
          </a:prstGeom>
          <a:noFill/>
        </p:spPr>
        <p:txBody>
          <a:bodyPr wrap="square" rtlCol="0">
            <a:spAutoFit/>
          </a:bodyPr>
          <a:lstStyle/>
          <a:p>
            <a:r>
              <a:rPr lang="nl-NL" dirty="0" smtClean="0"/>
              <a:t>Filmpje</a:t>
            </a:r>
            <a:endParaRPr lang="nl-NL" dirty="0"/>
          </a:p>
        </p:txBody>
      </p:sp>
    </p:spTree>
    <p:extLst>
      <p:ext uri="{BB962C8B-B14F-4D97-AF65-F5344CB8AC3E}">
        <p14:creationId xmlns:p14="http://schemas.microsoft.com/office/powerpoint/2010/main" val="13449689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239998" y="762963"/>
            <a:ext cx="5988186" cy="369332"/>
          </a:xfrm>
          <a:prstGeom prst="rect">
            <a:avLst/>
          </a:prstGeom>
          <a:noFill/>
        </p:spPr>
        <p:txBody>
          <a:bodyPr wrap="square" rtlCol="0">
            <a:spAutoFit/>
          </a:bodyPr>
          <a:lstStyle/>
          <a:p>
            <a:r>
              <a:rPr lang="nl-NL" dirty="0" err="1" smtClean="0">
                <a:solidFill>
                  <a:schemeClr val="accent6"/>
                </a:solidFill>
              </a:rPr>
              <a:t>Celebration</a:t>
            </a:r>
            <a:r>
              <a:rPr lang="nl-NL" dirty="0" smtClean="0">
                <a:solidFill>
                  <a:schemeClr val="accent6"/>
                </a:solidFill>
              </a:rPr>
              <a:t>, Robert </a:t>
            </a:r>
            <a:r>
              <a:rPr lang="nl-NL" dirty="0" err="1" smtClean="0">
                <a:solidFill>
                  <a:schemeClr val="accent6"/>
                </a:solidFill>
              </a:rPr>
              <a:t>Venturi</a:t>
            </a:r>
            <a:r>
              <a:rPr lang="nl-NL" dirty="0" smtClean="0">
                <a:solidFill>
                  <a:schemeClr val="accent6"/>
                </a:solidFill>
              </a:rPr>
              <a:t> (1925) en </a:t>
            </a:r>
            <a:r>
              <a:rPr lang="nl-NL" dirty="0" err="1" smtClean="0">
                <a:solidFill>
                  <a:schemeClr val="accent6"/>
                </a:solidFill>
              </a:rPr>
              <a:t>Aldo</a:t>
            </a:r>
            <a:r>
              <a:rPr lang="nl-NL" dirty="0" smtClean="0">
                <a:solidFill>
                  <a:schemeClr val="accent6"/>
                </a:solidFill>
              </a:rPr>
              <a:t> </a:t>
            </a:r>
            <a:r>
              <a:rPr lang="nl-NL" dirty="0" err="1" smtClean="0">
                <a:solidFill>
                  <a:schemeClr val="accent6"/>
                </a:solidFill>
              </a:rPr>
              <a:t>Rosso</a:t>
            </a:r>
            <a:r>
              <a:rPr lang="nl-NL" dirty="0" smtClean="0">
                <a:solidFill>
                  <a:schemeClr val="accent6"/>
                </a:solidFill>
              </a:rPr>
              <a:t> (1931-1997)</a:t>
            </a:r>
            <a:endParaRPr lang="nl-NL" dirty="0">
              <a:solidFill>
                <a:schemeClr val="accent6"/>
              </a:solidFill>
            </a:endParaRPr>
          </a:p>
        </p:txBody>
      </p:sp>
      <p:sp>
        <p:nvSpPr>
          <p:cNvPr id="3" name="Tekstvak 2"/>
          <p:cNvSpPr txBox="1"/>
          <p:nvPr/>
        </p:nvSpPr>
        <p:spPr>
          <a:xfrm>
            <a:off x="225665" y="301298"/>
            <a:ext cx="6408712" cy="646331"/>
          </a:xfrm>
          <a:prstGeom prst="rect">
            <a:avLst/>
          </a:prstGeom>
          <a:noFill/>
        </p:spPr>
        <p:txBody>
          <a:bodyPr wrap="square" rtlCol="0">
            <a:spAutoFit/>
          </a:bodyPr>
          <a:lstStyle/>
          <a:p>
            <a:r>
              <a:rPr lang="nl-NL" dirty="0" smtClean="0">
                <a:solidFill>
                  <a:schemeClr val="accent3"/>
                </a:solidFill>
              </a:rPr>
              <a:t>Postmodernisme </a:t>
            </a:r>
            <a:r>
              <a:rPr lang="nl-NL" dirty="0" err="1" smtClean="0">
                <a:solidFill>
                  <a:schemeClr val="accent3"/>
                </a:solidFill>
              </a:rPr>
              <a:t>blz</a:t>
            </a:r>
            <a:r>
              <a:rPr lang="nl-NL" dirty="0" smtClean="0">
                <a:solidFill>
                  <a:schemeClr val="accent3"/>
                </a:solidFill>
              </a:rPr>
              <a:t> 118-119</a:t>
            </a:r>
          </a:p>
          <a:p>
            <a:endParaRPr lang="nl-NL" dirty="0">
              <a:solidFill>
                <a:schemeClr val="accent3"/>
              </a:solidFill>
            </a:endParaRPr>
          </a:p>
        </p:txBody>
      </p:sp>
      <p:pic>
        <p:nvPicPr>
          <p:cNvPr id="3074" name="Picture 2" descr="http://celebrationtowncenter.com/wordpress/wp-content/uploads/2010/01/hom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598" y="1412776"/>
            <a:ext cx="5438485" cy="226506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File:022306-CelebrationFL09.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8144" y="1414998"/>
            <a:ext cx="2910703" cy="3617244"/>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File:OSB - Celebration 3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562" y="3789040"/>
            <a:ext cx="3729270" cy="27969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79171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http://www.artsalonholland.nl/uploads/illustraties-groot/e43da664-5356-4d56-aba7-859a7bfec705/270838098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1844824"/>
            <a:ext cx="6629400" cy="3562351"/>
          </a:xfrm>
          <a:prstGeom prst="rect">
            <a:avLst/>
          </a:prstGeom>
          <a:noFill/>
          <a:extLst>
            <a:ext uri="{909E8E84-426E-40DD-AFC4-6F175D3DCCD1}">
              <a14:hiddenFill xmlns:a14="http://schemas.microsoft.com/office/drawing/2010/main">
                <a:solidFill>
                  <a:srgbClr val="FFFFFF"/>
                </a:solidFill>
              </a14:hiddenFill>
            </a:ext>
          </a:extLst>
        </p:spPr>
      </p:pic>
      <p:sp>
        <p:nvSpPr>
          <p:cNvPr id="4" name="Tekstvak 3"/>
          <p:cNvSpPr txBox="1"/>
          <p:nvPr/>
        </p:nvSpPr>
        <p:spPr>
          <a:xfrm>
            <a:off x="239998" y="762963"/>
            <a:ext cx="5988186" cy="369332"/>
          </a:xfrm>
          <a:prstGeom prst="rect">
            <a:avLst/>
          </a:prstGeom>
          <a:noFill/>
        </p:spPr>
        <p:txBody>
          <a:bodyPr wrap="square" rtlCol="0">
            <a:spAutoFit/>
          </a:bodyPr>
          <a:lstStyle/>
          <a:p>
            <a:r>
              <a:rPr lang="nl-NL" dirty="0" smtClean="0">
                <a:solidFill>
                  <a:schemeClr val="accent6"/>
                </a:solidFill>
              </a:rPr>
              <a:t>Groninger museum </a:t>
            </a:r>
            <a:r>
              <a:rPr lang="nl-NL" dirty="0" err="1" smtClean="0">
                <a:solidFill>
                  <a:schemeClr val="accent6"/>
                </a:solidFill>
              </a:rPr>
              <a:t>Allesandro</a:t>
            </a:r>
            <a:r>
              <a:rPr lang="nl-NL" dirty="0" smtClean="0">
                <a:solidFill>
                  <a:schemeClr val="accent6"/>
                </a:solidFill>
              </a:rPr>
              <a:t> </a:t>
            </a:r>
            <a:r>
              <a:rPr lang="nl-NL" dirty="0" err="1" smtClean="0">
                <a:solidFill>
                  <a:schemeClr val="accent6"/>
                </a:solidFill>
              </a:rPr>
              <a:t>Mendini</a:t>
            </a:r>
            <a:r>
              <a:rPr lang="nl-NL" dirty="0" smtClean="0">
                <a:solidFill>
                  <a:schemeClr val="accent6"/>
                </a:solidFill>
              </a:rPr>
              <a:t> (1931)</a:t>
            </a:r>
            <a:endParaRPr lang="nl-NL" dirty="0">
              <a:solidFill>
                <a:schemeClr val="accent6"/>
              </a:solidFill>
            </a:endParaRPr>
          </a:p>
        </p:txBody>
      </p:sp>
      <p:sp>
        <p:nvSpPr>
          <p:cNvPr id="5" name="Tekstvak 4"/>
          <p:cNvSpPr txBox="1"/>
          <p:nvPr/>
        </p:nvSpPr>
        <p:spPr>
          <a:xfrm>
            <a:off x="225665" y="301298"/>
            <a:ext cx="6408712" cy="646331"/>
          </a:xfrm>
          <a:prstGeom prst="rect">
            <a:avLst/>
          </a:prstGeom>
          <a:noFill/>
        </p:spPr>
        <p:txBody>
          <a:bodyPr wrap="square" rtlCol="0">
            <a:spAutoFit/>
          </a:bodyPr>
          <a:lstStyle/>
          <a:p>
            <a:r>
              <a:rPr lang="nl-NL" dirty="0" smtClean="0">
                <a:solidFill>
                  <a:schemeClr val="accent3"/>
                </a:solidFill>
              </a:rPr>
              <a:t>Postmodernisme </a:t>
            </a:r>
            <a:r>
              <a:rPr lang="nl-NL" dirty="0" err="1" smtClean="0">
                <a:solidFill>
                  <a:schemeClr val="accent3"/>
                </a:solidFill>
              </a:rPr>
              <a:t>blz</a:t>
            </a:r>
            <a:r>
              <a:rPr lang="nl-NL" dirty="0" smtClean="0">
                <a:solidFill>
                  <a:schemeClr val="accent3"/>
                </a:solidFill>
              </a:rPr>
              <a:t> 118-119</a:t>
            </a:r>
          </a:p>
          <a:p>
            <a:endParaRPr lang="nl-NL" dirty="0">
              <a:solidFill>
                <a:schemeClr val="accent3"/>
              </a:solidFill>
            </a:endParaRPr>
          </a:p>
        </p:txBody>
      </p:sp>
      <p:sp>
        <p:nvSpPr>
          <p:cNvPr id="2" name="Tekstvak 1"/>
          <p:cNvSpPr txBox="1"/>
          <p:nvPr/>
        </p:nvSpPr>
        <p:spPr>
          <a:xfrm>
            <a:off x="1043608" y="5589240"/>
            <a:ext cx="6552728" cy="369332"/>
          </a:xfrm>
          <a:prstGeom prst="rect">
            <a:avLst/>
          </a:prstGeom>
          <a:noFill/>
        </p:spPr>
        <p:txBody>
          <a:bodyPr wrap="square" rtlCol="0">
            <a:spAutoFit/>
          </a:bodyPr>
          <a:lstStyle/>
          <a:p>
            <a:r>
              <a:rPr lang="nl-NL" dirty="0" smtClean="0"/>
              <a:t>Museum als kunsttheater.</a:t>
            </a:r>
            <a:endParaRPr lang="nl-NL" dirty="0"/>
          </a:p>
        </p:txBody>
      </p:sp>
      <p:sp>
        <p:nvSpPr>
          <p:cNvPr id="3" name="Tekstvak 2">
            <a:hlinkClick r:id="rId3"/>
          </p:cNvPr>
          <p:cNvSpPr txBox="1"/>
          <p:nvPr/>
        </p:nvSpPr>
        <p:spPr>
          <a:xfrm>
            <a:off x="1115616" y="5958572"/>
            <a:ext cx="2520280" cy="369332"/>
          </a:xfrm>
          <a:prstGeom prst="rect">
            <a:avLst/>
          </a:prstGeom>
          <a:noFill/>
        </p:spPr>
        <p:txBody>
          <a:bodyPr wrap="square" rtlCol="0">
            <a:spAutoFit/>
          </a:bodyPr>
          <a:lstStyle/>
          <a:p>
            <a:r>
              <a:rPr lang="nl-NL" dirty="0" smtClean="0"/>
              <a:t>sfeerimpressie</a:t>
            </a:r>
            <a:endParaRPr lang="nl-NL" dirty="0"/>
          </a:p>
        </p:txBody>
      </p:sp>
    </p:spTree>
    <p:extLst>
      <p:ext uri="{BB962C8B-B14F-4D97-AF65-F5344CB8AC3E}">
        <p14:creationId xmlns:p14="http://schemas.microsoft.com/office/powerpoint/2010/main" val="2964129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239998" y="762963"/>
            <a:ext cx="5988186" cy="369332"/>
          </a:xfrm>
          <a:prstGeom prst="rect">
            <a:avLst/>
          </a:prstGeom>
          <a:noFill/>
        </p:spPr>
        <p:txBody>
          <a:bodyPr wrap="square" rtlCol="0">
            <a:spAutoFit/>
          </a:bodyPr>
          <a:lstStyle/>
          <a:p>
            <a:r>
              <a:rPr lang="nl-NL" dirty="0" smtClean="0">
                <a:solidFill>
                  <a:schemeClr val="accent6"/>
                </a:solidFill>
              </a:rPr>
              <a:t>Rob </a:t>
            </a:r>
            <a:r>
              <a:rPr lang="nl-NL" dirty="0">
                <a:solidFill>
                  <a:schemeClr val="accent6"/>
                </a:solidFill>
              </a:rPr>
              <a:t>S</a:t>
            </a:r>
            <a:r>
              <a:rPr lang="nl-NL" dirty="0" smtClean="0">
                <a:solidFill>
                  <a:schemeClr val="accent6"/>
                </a:solidFill>
              </a:rPr>
              <a:t>cholte 1958</a:t>
            </a:r>
            <a:endParaRPr lang="nl-NL" dirty="0">
              <a:solidFill>
                <a:schemeClr val="accent6"/>
              </a:solidFill>
            </a:endParaRPr>
          </a:p>
        </p:txBody>
      </p:sp>
      <p:sp>
        <p:nvSpPr>
          <p:cNvPr id="3" name="Tekstvak 2"/>
          <p:cNvSpPr txBox="1"/>
          <p:nvPr/>
        </p:nvSpPr>
        <p:spPr>
          <a:xfrm>
            <a:off x="225665" y="301298"/>
            <a:ext cx="6408712" cy="646331"/>
          </a:xfrm>
          <a:prstGeom prst="rect">
            <a:avLst/>
          </a:prstGeom>
          <a:noFill/>
        </p:spPr>
        <p:txBody>
          <a:bodyPr wrap="square" rtlCol="0">
            <a:spAutoFit/>
          </a:bodyPr>
          <a:lstStyle/>
          <a:p>
            <a:r>
              <a:rPr lang="nl-NL" dirty="0" smtClean="0">
                <a:solidFill>
                  <a:schemeClr val="accent3"/>
                </a:solidFill>
              </a:rPr>
              <a:t>Postmodernisme </a:t>
            </a:r>
            <a:r>
              <a:rPr lang="nl-NL" dirty="0" err="1" smtClean="0">
                <a:solidFill>
                  <a:schemeClr val="accent3"/>
                </a:solidFill>
              </a:rPr>
              <a:t>blz</a:t>
            </a:r>
            <a:r>
              <a:rPr lang="nl-NL" dirty="0" smtClean="0">
                <a:solidFill>
                  <a:schemeClr val="accent3"/>
                </a:solidFill>
              </a:rPr>
              <a:t> 118-119</a:t>
            </a:r>
          </a:p>
          <a:p>
            <a:endParaRPr lang="nl-NL" dirty="0">
              <a:solidFill>
                <a:schemeClr val="accent3"/>
              </a:solidFill>
            </a:endParaRPr>
          </a:p>
        </p:txBody>
      </p:sp>
      <p:pic>
        <p:nvPicPr>
          <p:cNvPr id="5" name="Picture 4" descr="http://talmana.nl/website/kunst/EchtUitlegPagina/beeldendeKunstNepEchtVenusU.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10056" y="111334"/>
            <a:ext cx="3002823" cy="204192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http://talmana.nl/website/kunst/EchtUitlegPagina/beeldendeKunstNepEchtUtopia.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064" y="4365104"/>
            <a:ext cx="3427107" cy="209739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http://4.bp.blogspot.com/_RWcj5t-Xrss/SPWbPMcYgkI/AAAAAAAAAqI/mgmDVEA3DCA/s400/manet-olympi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2080" y="2281088"/>
            <a:ext cx="3038777" cy="2035981"/>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http://www.denieuwe.nl/NUMMER%2023%20TOEKOMST/PICS/2_Zelfportret.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733" y="3068960"/>
            <a:ext cx="3037731" cy="3054926"/>
          </a:xfrm>
          <a:prstGeom prst="rect">
            <a:avLst/>
          </a:prstGeom>
          <a:noFill/>
          <a:extLst>
            <a:ext uri="{909E8E84-426E-40DD-AFC4-6F175D3DCCD1}">
              <a14:hiddenFill xmlns:a14="http://schemas.microsoft.com/office/drawing/2010/main">
                <a:solidFill>
                  <a:srgbClr val="FFFFFF"/>
                </a:solidFill>
              </a14:hiddenFill>
            </a:ext>
          </a:extLst>
        </p:spPr>
      </p:pic>
      <p:sp>
        <p:nvSpPr>
          <p:cNvPr id="9" name="Tekstvak 8"/>
          <p:cNvSpPr txBox="1"/>
          <p:nvPr/>
        </p:nvSpPr>
        <p:spPr>
          <a:xfrm>
            <a:off x="239998" y="1412776"/>
            <a:ext cx="4404010" cy="923330"/>
          </a:xfrm>
          <a:prstGeom prst="rect">
            <a:avLst/>
          </a:prstGeom>
          <a:noFill/>
        </p:spPr>
        <p:txBody>
          <a:bodyPr wrap="square" rtlCol="0">
            <a:spAutoFit/>
          </a:bodyPr>
          <a:lstStyle/>
          <a:p>
            <a:r>
              <a:rPr lang="nl-NL" dirty="0" smtClean="0"/>
              <a:t>Citeren!</a:t>
            </a:r>
          </a:p>
          <a:p>
            <a:r>
              <a:rPr lang="nl-NL" dirty="0" smtClean="0"/>
              <a:t>Wat is echt?</a:t>
            </a:r>
          </a:p>
          <a:p>
            <a:r>
              <a:rPr lang="nl-NL" i="1" dirty="0" smtClean="0"/>
              <a:t>Ik geloof niet dat origineel nog bestaat</a:t>
            </a:r>
            <a:r>
              <a:rPr lang="nl-NL" dirty="0" smtClean="0"/>
              <a:t> </a:t>
            </a:r>
            <a:endParaRPr lang="nl-NL" dirty="0"/>
          </a:p>
        </p:txBody>
      </p:sp>
    </p:spTree>
    <p:extLst>
      <p:ext uri="{BB962C8B-B14F-4D97-AF65-F5344CB8AC3E}">
        <p14:creationId xmlns:p14="http://schemas.microsoft.com/office/powerpoint/2010/main" val="1479578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4.bp.blogspot.com/_RWcj5t-Xrss/SPWbPPuQxtI/AAAAAAAAAqQ/XQc4PcD393o/s1600/Nostalgia1.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438" y="1237402"/>
            <a:ext cx="7019768" cy="4392488"/>
          </a:xfrm>
          <a:prstGeom prst="rect">
            <a:avLst/>
          </a:prstGeom>
          <a:noFill/>
          <a:extLst>
            <a:ext uri="{909E8E84-426E-40DD-AFC4-6F175D3DCCD1}">
              <a14:hiddenFill xmlns:a14="http://schemas.microsoft.com/office/drawing/2010/main">
                <a:solidFill>
                  <a:srgbClr val="FFFFFF"/>
                </a:solidFill>
              </a14:hiddenFill>
            </a:ext>
          </a:extLst>
        </p:spPr>
      </p:pic>
      <p:sp>
        <p:nvSpPr>
          <p:cNvPr id="3" name="Tekstvak 2"/>
          <p:cNvSpPr txBox="1"/>
          <p:nvPr/>
        </p:nvSpPr>
        <p:spPr>
          <a:xfrm>
            <a:off x="1115438" y="5629890"/>
            <a:ext cx="7019768" cy="369332"/>
          </a:xfrm>
          <a:prstGeom prst="rect">
            <a:avLst/>
          </a:prstGeom>
          <a:noFill/>
        </p:spPr>
        <p:txBody>
          <a:bodyPr wrap="square" rtlCol="0">
            <a:spAutoFit/>
          </a:bodyPr>
          <a:lstStyle/>
          <a:p>
            <a:r>
              <a:rPr lang="nl-NL" dirty="0" smtClean="0"/>
              <a:t>Rob Scholte, </a:t>
            </a:r>
            <a:r>
              <a:rPr lang="nl-NL" dirty="0" err="1" smtClean="0"/>
              <a:t>nostalgia</a:t>
            </a:r>
            <a:endParaRPr lang="nl-NL" dirty="0"/>
          </a:p>
        </p:txBody>
      </p:sp>
      <p:sp>
        <p:nvSpPr>
          <p:cNvPr id="4" name="Tekstvak 3"/>
          <p:cNvSpPr txBox="1"/>
          <p:nvPr/>
        </p:nvSpPr>
        <p:spPr>
          <a:xfrm>
            <a:off x="239998" y="762963"/>
            <a:ext cx="5988186" cy="369332"/>
          </a:xfrm>
          <a:prstGeom prst="rect">
            <a:avLst/>
          </a:prstGeom>
          <a:noFill/>
        </p:spPr>
        <p:txBody>
          <a:bodyPr wrap="square" rtlCol="0">
            <a:spAutoFit/>
          </a:bodyPr>
          <a:lstStyle/>
          <a:p>
            <a:r>
              <a:rPr lang="nl-NL" dirty="0" smtClean="0">
                <a:solidFill>
                  <a:schemeClr val="accent6"/>
                </a:solidFill>
              </a:rPr>
              <a:t>Rob </a:t>
            </a:r>
            <a:r>
              <a:rPr lang="nl-NL" dirty="0">
                <a:solidFill>
                  <a:schemeClr val="accent6"/>
                </a:solidFill>
              </a:rPr>
              <a:t>S</a:t>
            </a:r>
            <a:r>
              <a:rPr lang="nl-NL" dirty="0" smtClean="0">
                <a:solidFill>
                  <a:schemeClr val="accent6"/>
                </a:solidFill>
              </a:rPr>
              <a:t>cholte 1958</a:t>
            </a:r>
            <a:endParaRPr lang="nl-NL" dirty="0">
              <a:solidFill>
                <a:schemeClr val="accent6"/>
              </a:solidFill>
            </a:endParaRPr>
          </a:p>
        </p:txBody>
      </p:sp>
      <p:sp>
        <p:nvSpPr>
          <p:cNvPr id="5" name="Tekstvak 4"/>
          <p:cNvSpPr txBox="1"/>
          <p:nvPr/>
        </p:nvSpPr>
        <p:spPr>
          <a:xfrm>
            <a:off x="225665" y="301298"/>
            <a:ext cx="6408712" cy="646331"/>
          </a:xfrm>
          <a:prstGeom prst="rect">
            <a:avLst/>
          </a:prstGeom>
          <a:noFill/>
        </p:spPr>
        <p:txBody>
          <a:bodyPr wrap="square" rtlCol="0">
            <a:spAutoFit/>
          </a:bodyPr>
          <a:lstStyle/>
          <a:p>
            <a:r>
              <a:rPr lang="nl-NL" dirty="0" smtClean="0">
                <a:solidFill>
                  <a:schemeClr val="accent3"/>
                </a:solidFill>
              </a:rPr>
              <a:t>Postmodernisme </a:t>
            </a:r>
            <a:r>
              <a:rPr lang="nl-NL" dirty="0" err="1" smtClean="0">
                <a:solidFill>
                  <a:schemeClr val="accent3"/>
                </a:solidFill>
              </a:rPr>
              <a:t>blz</a:t>
            </a:r>
            <a:r>
              <a:rPr lang="nl-NL" dirty="0" smtClean="0">
                <a:solidFill>
                  <a:schemeClr val="accent3"/>
                </a:solidFill>
              </a:rPr>
              <a:t> 118-119</a:t>
            </a:r>
          </a:p>
          <a:p>
            <a:endParaRPr lang="nl-NL" dirty="0">
              <a:solidFill>
                <a:schemeClr val="accent3"/>
              </a:solidFill>
            </a:endParaRPr>
          </a:p>
        </p:txBody>
      </p:sp>
    </p:spTree>
    <p:extLst>
      <p:ext uri="{BB962C8B-B14F-4D97-AF65-F5344CB8AC3E}">
        <p14:creationId xmlns:p14="http://schemas.microsoft.com/office/powerpoint/2010/main" val="19857739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p:cNvSpPr txBox="1"/>
          <p:nvPr/>
        </p:nvSpPr>
        <p:spPr>
          <a:xfrm>
            <a:off x="225665" y="301298"/>
            <a:ext cx="6408712" cy="646331"/>
          </a:xfrm>
          <a:prstGeom prst="rect">
            <a:avLst/>
          </a:prstGeom>
          <a:noFill/>
        </p:spPr>
        <p:txBody>
          <a:bodyPr wrap="square" rtlCol="0">
            <a:spAutoFit/>
          </a:bodyPr>
          <a:lstStyle/>
          <a:p>
            <a:r>
              <a:rPr lang="nl-NL" dirty="0" smtClean="0">
                <a:solidFill>
                  <a:schemeClr val="accent3"/>
                </a:solidFill>
              </a:rPr>
              <a:t>Kunst/kermis </a:t>
            </a:r>
            <a:r>
              <a:rPr lang="nl-NL" dirty="0" err="1" smtClean="0">
                <a:solidFill>
                  <a:schemeClr val="accent3"/>
                </a:solidFill>
              </a:rPr>
              <a:t>blz</a:t>
            </a:r>
            <a:r>
              <a:rPr lang="nl-NL" dirty="0" smtClean="0">
                <a:solidFill>
                  <a:schemeClr val="accent3"/>
                </a:solidFill>
              </a:rPr>
              <a:t> 120-121</a:t>
            </a:r>
          </a:p>
          <a:p>
            <a:endParaRPr lang="nl-NL" dirty="0">
              <a:solidFill>
                <a:schemeClr val="accent3"/>
              </a:solidFill>
            </a:endParaRPr>
          </a:p>
        </p:txBody>
      </p:sp>
      <p:sp>
        <p:nvSpPr>
          <p:cNvPr id="4" name="Tekstvak 3"/>
          <p:cNvSpPr txBox="1"/>
          <p:nvPr/>
        </p:nvSpPr>
        <p:spPr>
          <a:xfrm>
            <a:off x="239998" y="1772816"/>
            <a:ext cx="8652482" cy="2862322"/>
          </a:xfrm>
          <a:prstGeom prst="rect">
            <a:avLst/>
          </a:prstGeom>
          <a:noFill/>
        </p:spPr>
        <p:txBody>
          <a:bodyPr wrap="square" rtlCol="0">
            <a:spAutoFit/>
          </a:bodyPr>
          <a:lstStyle/>
          <a:p>
            <a:r>
              <a:rPr lang="nl-NL" i="1" dirty="0" smtClean="0"/>
              <a:t>Idealisme verdwijnt aan het einde van de 20</a:t>
            </a:r>
            <a:r>
              <a:rPr lang="nl-NL" i="1" baseline="30000" dirty="0" smtClean="0"/>
              <a:t>e</a:t>
            </a:r>
            <a:r>
              <a:rPr lang="nl-NL" i="1" dirty="0" smtClean="0"/>
              <a:t> eeuw.</a:t>
            </a:r>
          </a:p>
          <a:p>
            <a:r>
              <a:rPr lang="nl-NL" i="1" dirty="0" smtClean="0"/>
              <a:t>We plukken hier en daar onze ideeën vandaan alsof we boodschappen doen in de supermarkt. </a:t>
            </a:r>
          </a:p>
          <a:p>
            <a:r>
              <a:rPr lang="nl-NL" i="1" dirty="0" smtClean="0"/>
              <a:t>Er is niet meer één waarheid, één werkelijkheid of één kunsttheorie.</a:t>
            </a:r>
          </a:p>
          <a:p>
            <a:endParaRPr lang="nl-NL" i="1" dirty="0"/>
          </a:p>
          <a:p>
            <a:r>
              <a:rPr lang="nl-NL" dirty="0" smtClean="0"/>
              <a:t>Kunst hoeft niet altijd meer origineel te zijn. </a:t>
            </a:r>
          </a:p>
          <a:p>
            <a:r>
              <a:rPr lang="nl-NL" dirty="0" err="1" smtClean="0"/>
              <a:t>Avantgarde</a:t>
            </a:r>
            <a:r>
              <a:rPr lang="nl-NL" dirty="0" smtClean="0"/>
              <a:t> mengt zich met reclame</a:t>
            </a:r>
          </a:p>
          <a:p>
            <a:r>
              <a:rPr lang="nl-NL" dirty="0" smtClean="0"/>
              <a:t>Klassiek met modern</a:t>
            </a:r>
          </a:p>
          <a:p>
            <a:r>
              <a:rPr lang="nl-NL" dirty="0" smtClean="0"/>
              <a:t>Filosofie met spektakel</a:t>
            </a:r>
          </a:p>
          <a:p>
            <a:r>
              <a:rPr lang="nl-NL" dirty="0" smtClean="0"/>
              <a:t>Kunst en Kitsch</a:t>
            </a:r>
            <a:endParaRPr lang="nl-NL" dirty="0"/>
          </a:p>
        </p:txBody>
      </p:sp>
    </p:spTree>
    <p:extLst>
      <p:ext uri="{BB962C8B-B14F-4D97-AF65-F5344CB8AC3E}">
        <p14:creationId xmlns:p14="http://schemas.microsoft.com/office/powerpoint/2010/main" val="329188485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239998" y="762963"/>
            <a:ext cx="5988186" cy="369332"/>
          </a:xfrm>
          <a:prstGeom prst="rect">
            <a:avLst/>
          </a:prstGeom>
          <a:noFill/>
        </p:spPr>
        <p:txBody>
          <a:bodyPr wrap="square" rtlCol="0">
            <a:spAutoFit/>
          </a:bodyPr>
          <a:lstStyle/>
          <a:p>
            <a:r>
              <a:rPr lang="nl-NL" dirty="0" err="1" smtClean="0">
                <a:solidFill>
                  <a:schemeClr val="accent6"/>
                </a:solidFill>
              </a:rPr>
              <a:t>Jeff</a:t>
            </a:r>
            <a:r>
              <a:rPr lang="nl-NL" dirty="0" smtClean="0">
                <a:solidFill>
                  <a:schemeClr val="accent6"/>
                </a:solidFill>
              </a:rPr>
              <a:t> Koons</a:t>
            </a:r>
            <a:endParaRPr lang="nl-NL" dirty="0">
              <a:solidFill>
                <a:schemeClr val="accent6"/>
              </a:solidFill>
            </a:endParaRPr>
          </a:p>
        </p:txBody>
      </p:sp>
      <p:sp>
        <p:nvSpPr>
          <p:cNvPr id="3" name="Tekstvak 2"/>
          <p:cNvSpPr txBox="1"/>
          <p:nvPr/>
        </p:nvSpPr>
        <p:spPr>
          <a:xfrm>
            <a:off x="225665" y="301298"/>
            <a:ext cx="6408712" cy="646331"/>
          </a:xfrm>
          <a:prstGeom prst="rect">
            <a:avLst/>
          </a:prstGeom>
          <a:noFill/>
        </p:spPr>
        <p:txBody>
          <a:bodyPr wrap="square" rtlCol="0">
            <a:spAutoFit/>
          </a:bodyPr>
          <a:lstStyle/>
          <a:p>
            <a:r>
              <a:rPr lang="nl-NL" dirty="0" smtClean="0">
                <a:solidFill>
                  <a:schemeClr val="accent3"/>
                </a:solidFill>
              </a:rPr>
              <a:t>Kunst/kermis </a:t>
            </a:r>
            <a:r>
              <a:rPr lang="nl-NL" dirty="0" err="1" smtClean="0">
                <a:solidFill>
                  <a:schemeClr val="accent3"/>
                </a:solidFill>
              </a:rPr>
              <a:t>blz</a:t>
            </a:r>
            <a:r>
              <a:rPr lang="nl-NL" dirty="0" smtClean="0">
                <a:solidFill>
                  <a:schemeClr val="accent3"/>
                </a:solidFill>
              </a:rPr>
              <a:t> 120-121</a:t>
            </a:r>
          </a:p>
          <a:p>
            <a:endParaRPr lang="nl-NL" dirty="0">
              <a:solidFill>
                <a:schemeClr val="accent3"/>
              </a:solidFill>
            </a:endParaRPr>
          </a:p>
        </p:txBody>
      </p:sp>
      <p:pic>
        <p:nvPicPr>
          <p:cNvPr id="6146" name="Picture 2" descr="http://marykatrantzouwho.files.wordpress.com/2011/11/jeff-koons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8105" y="1553092"/>
            <a:ext cx="2881916" cy="4148774"/>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digitaljournal.com/img/8/3/1/7/8/5/i/1/2/8/o/Jeff_Koons_Michael_Jackson_and_Bubble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5916" y="1556792"/>
            <a:ext cx="4824536" cy="39155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003931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239998" y="762963"/>
            <a:ext cx="5988186" cy="369332"/>
          </a:xfrm>
          <a:prstGeom prst="rect">
            <a:avLst/>
          </a:prstGeom>
          <a:noFill/>
        </p:spPr>
        <p:txBody>
          <a:bodyPr wrap="square" rtlCol="0">
            <a:spAutoFit/>
          </a:bodyPr>
          <a:lstStyle/>
          <a:p>
            <a:r>
              <a:rPr lang="nl-NL" dirty="0" err="1" smtClean="0">
                <a:solidFill>
                  <a:schemeClr val="accent6"/>
                </a:solidFill>
              </a:rPr>
              <a:t>Jeff</a:t>
            </a:r>
            <a:r>
              <a:rPr lang="nl-NL" dirty="0" smtClean="0">
                <a:solidFill>
                  <a:schemeClr val="accent6"/>
                </a:solidFill>
              </a:rPr>
              <a:t> Koons</a:t>
            </a:r>
            <a:endParaRPr lang="nl-NL" dirty="0">
              <a:solidFill>
                <a:schemeClr val="accent6"/>
              </a:solidFill>
            </a:endParaRPr>
          </a:p>
        </p:txBody>
      </p:sp>
      <p:sp>
        <p:nvSpPr>
          <p:cNvPr id="3" name="Tekstvak 2"/>
          <p:cNvSpPr txBox="1"/>
          <p:nvPr/>
        </p:nvSpPr>
        <p:spPr>
          <a:xfrm>
            <a:off x="225665" y="301298"/>
            <a:ext cx="6408712" cy="646331"/>
          </a:xfrm>
          <a:prstGeom prst="rect">
            <a:avLst/>
          </a:prstGeom>
          <a:noFill/>
        </p:spPr>
        <p:txBody>
          <a:bodyPr wrap="square" rtlCol="0">
            <a:spAutoFit/>
          </a:bodyPr>
          <a:lstStyle/>
          <a:p>
            <a:r>
              <a:rPr lang="nl-NL" dirty="0" smtClean="0">
                <a:solidFill>
                  <a:schemeClr val="accent3"/>
                </a:solidFill>
              </a:rPr>
              <a:t>Kunst/kermis </a:t>
            </a:r>
            <a:r>
              <a:rPr lang="nl-NL" dirty="0" err="1" smtClean="0">
                <a:solidFill>
                  <a:schemeClr val="accent3"/>
                </a:solidFill>
              </a:rPr>
              <a:t>blz</a:t>
            </a:r>
            <a:r>
              <a:rPr lang="nl-NL" dirty="0" smtClean="0">
                <a:solidFill>
                  <a:schemeClr val="accent3"/>
                </a:solidFill>
              </a:rPr>
              <a:t> 120-121</a:t>
            </a:r>
          </a:p>
          <a:p>
            <a:endParaRPr lang="nl-NL" dirty="0">
              <a:solidFill>
                <a:schemeClr val="accent3"/>
              </a:solidFill>
            </a:endParaRPr>
          </a:p>
        </p:txBody>
      </p:sp>
      <p:pic>
        <p:nvPicPr>
          <p:cNvPr id="9222" name="Picture 6" descr="http://25.media.tumblr.com/c4f886c3a8548f47bc36e6a5ed00ab2d/tumblr_mri2dqmHYK1qa2oxwo1_128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9912" y="1195369"/>
            <a:ext cx="4762500" cy="533400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34" descr="C:\Users\John\Pictures\Controversiele kunst\Koons CicciolinaPinkPanther.gif"/>
          <p:cNvPicPr>
            <a:picLocks noChangeAspect="1" noChangeArrowheads="1"/>
          </p:cNvPicPr>
          <p:nvPr/>
        </p:nvPicPr>
        <p:blipFill>
          <a:blip r:embed="rId3"/>
          <a:srcRect/>
          <a:stretch>
            <a:fillRect/>
          </a:stretch>
        </p:blipFill>
        <p:spPr bwMode="auto">
          <a:xfrm>
            <a:off x="324522" y="1195369"/>
            <a:ext cx="3125221" cy="4902306"/>
          </a:xfrm>
          <a:prstGeom prst="rect">
            <a:avLst/>
          </a:prstGeom>
          <a:noFill/>
          <a:ln w="9525">
            <a:noFill/>
            <a:miter lim="800000"/>
            <a:headEnd/>
            <a:tailEnd/>
          </a:ln>
        </p:spPr>
      </p:pic>
    </p:spTree>
    <p:extLst>
      <p:ext uri="{BB962C8B-B14F-4D97-AF65-F5344CB8AC3E}">
        <p14:creationId xmlns:p14="http://schemas.microsoft.com/office/powerpoint/2010/main" val="147890849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 1"/>
          <p:cNvGraphicFramePr>
            <a:graphicFrameLocks noGrp="1"/>
          </p:cNvGraphicFramePr>
          <p:nvPr>
            <p:extLst>
              <p:ext uri="{D42A27DB-BD31-4B8C-83A1-F6EECF244321}">
                <p14:modId xmlns:p14="http://schemas.microsoft.com/office/powerpoint/2010/main" val="2349941395"/>
              </p:ext>
            </p:extLst>
          </p:nvPr>
        </p:nvGraphicFramePr>
        <p:xfrm>
          <a:off x="467544" y="1340768"/>
          <a:ext cx="4752528" cy="4381500"/>
        </p:xfrm>
        <a:graphic>
          <a:graphicData uri="http://schemas.openxmlformats.org/drawingml/2006/table">
            <a:tbl>
              <a:tblPr firstRow="1" firstCol="1" bandRow="1">
                <a:tableStyleId>{5C22544A-7EE6-4342-B048-85BDC9FD1C3A}</a:tableStyleId>
              </a:tblPr>
              <a:tblGrid>
                <a:gridCol w="4752528"/>
              </a:tblGrid>
              <a:tr h="0">
                <a:tc>
                  <a:txBody>
                    <a:bodyPr/>
                    <a:lstStyle/>
                    <a:p>
                      <a:pPr>
                        <a:lnSpc>
                          <a:spcPct val="115000"/>
                        </a:lnSpc>
                        <a:spcAft>
                          <a:spcPts val="0"/>
                        </a:spcAft>
                      </a:pPr>
                      <a:r>
                        <a:rPr lang="nl-NL" sz="1200" dirty="0">
                          <a:effectLst/>
                        </a:rPr>
                        <a:t> Werk Koons in paleis Versailles</a:t>
                      </a:r>
                      <a:endParaRPr lang="nl-NL" sz="1100" dirty="0">
                        <a:effectLst/>
                      </a:endParaRPr>
                    </a:p>
                    <a:p>
                      <a:pPr>
                        <a:lnSpc>
                          <a:spcPct val="115000"/>
                        </a:lnSpc>
                        <a:spcAft>
                          <a:spcPts val="0"/>
                        </a:spcAft>
                      </a:pPr>
                      <a:endParaRPr lang="nl-NL" sz="1100" dirty="0">
                        <a:effectLst/>
                      </a:endParaRPr>
                    </a:p>
                    <a:p>
                      <a:pPr>
                        <a:lnSpc>
                          <a:spcPct val="115000"/>
                        </a:lnSpc>
                        <a:spcAft>
                          <a:spcPts val="0"/>
                        </a:spcAft>
                      </a:pPr>
                      <a:r>
                        <a:rPr lang="nl-NL" sz="1200" dirty="0">
                          <a:effectLst/>
                        </a:rPr>
                        <a:t>Zijn kunst is allesbehalve onomstreden. </a:t>
                      </a:r>
                      <a:endParaRPr lang="nl-NL" sz="1100" dirty="0">
                        <a:effectLst/>
                      </a:endParaRPr>
                    </a:p>
                    <a:p>
                      <a:pPr>
                        <a:lnSpc>
                          <a:spcPct val="115000"/>
                        </a:lnSpc>
                        <a:spcAft>
                          <a:spcPts val="0"/>
                        </a:spcAft>
                      </a:pPr>
                      <a:r>
                        <a:rPr lang="nl-NL" sz="1200" dirty="0">
                          <a:effectLst/>
                        </a:rPr>
                        <a:t> </a:t>
                      </a:r>
                      <a:endParaRPr lang="nl-NL" sz="1100" dirty="0">
                        <a:effectLst/>
                      </a:endParaRPr>
                    </a:p>
                    <a:p>
                      <a:pPr>
                        <a:lnSpc>
                          <a:spcPct val="115000"/>
                        </a:lnSpc>
                        <a:spcAft>
                          <a:spcPts val="0"/>
                        </a:spcAft>
                      </a:pPr>
                      <a:r>
                        <a:rPr lang="nl-NL" sz="1200" dirty="0">
                          <a:effectLst/>
                        </a:rPr>
                        <a:t>AMSTERDAM september 2008- Zestien werken van </a:t>
                      </a:r>
                      <a:r>
                        <a:rPr lang="nl-NL" sz="1200" dirty="0" err="1">
                          <a:effectLst/>
                        </a:rPr>
                        <a:t>Jeff</a:t>
                      </a:r>
                      <a:r>
                        <a:rPr lang="nl-NL" sz="1200" dirty="0">
                          <a:effectLst/>
                        </a:rPr>
                        <a:t> Koons zijn de komende drie maanden te zien in het paleis van Versailles.</a:t>
                      </a:r>
                      <a:br>
                        <a:rPr lang="nl-NL" sz="1200" dirty="0">
                          <a:effectLst/>
                        </a:rPr>
                      </a:br>
                      <a:r>
                        <a:rPr lang="nl-NL" sz="1200" dirty="0">
                          <a:effectLst/>
                        </a:rPr>
                        <a:t/>
                      </a:r>
                      <a:br>
                        <a:rPr lang="nl-NL" sz="1200" dirty="0">
                          <a:effectLst/>
                        </a:rPr>
                      </a:br>
                      <a:r>
                        <a:rPr lang="nl-NL" sz="1200" dirty="0">
                          <a:effectLst/>
                        </a:rPr>
                        <a:t>De Franse 'Zonnekoning' Lodewijk de Veertiende (1638-1715) draait zich om in zijn graf. Bijna driehonderd jaar na zijn dood heeft zijn pronkstuk Versailles, een nieuwe vorst gekregen: </a:t>
                      </a:r>
                      <a:r>
                        <a:rPr lang="nl-NL" sz="1200" dirty="0" err="1">
                          <a:effectLst/>
                        </a:rPr>
                        <a:t>Jeff</a:t>
                      </a:r>
                      <a:r>
                        <a:rPr lang="nl-NL" sz="1200" dirty="0">
                          <a:effectLst/>
                        </a:rPr>
                        <a:t> Koons (53), 'the </a:t>
                      </a:r>
                      <a:r>
                        <a:rPr lang="nl-NL" sz="1200" dirty="0" err="1">
                          <a:effectLst/>
                        </a:rPr>
                        <a:t>king</a:t>
                      </a:r>
                      <a:r>
                        <a:rPr lang="nl-NL" sz="1200" dirty="0">
                          <a:effectLst/>
                        </a:rPr>
                        <a:t> of kitsch', voormalig echtgenoot van de Italiaanse pornoster </a:t>
                      </a:r>
                      <a:r>
                        <a:rPr lang="nl-NL" sz="1200" dirty="0" err="1">
                          <a:effectLst/>
                        </a:rPr>
                        <a:t>Cicciolina</a:t>
                      </a:r>
                      <a:r>
                        <a:rPr lang="nl-NL" sz="1200" dirty="0">
                          <a:effectLst/>
                        </a:rPr>
                        <a:t>. </a:t>
                      </a:r>
                      <a:br>
                        <a:rPr lang="nl-NL" sz="1200" dirty="0">
                          <a:effectLst/>
                        </a:rPr>
                      </a:br>
                      <a:r>
                        <a:rPr lang="nl-NL" sz="1200" dirty="0">
                          <a:effectLst/>
                        </a:rPr>
                        <a:t/>
                      </a:r>
                      <a:br>
                        <a:rPr lang="nl-NL" sz="1200" dirty="0">
                          <a:effectLst/>
                        </a:rPr>
                      </a:br>
                      <a:r>
                        <a:rPr lang="nl-NL" sz="1200" dirty="0">
                          <a:effectLst/>
                        </a:rPr>
                        <a:t>Vanaf vandaag staan zestien kunstwerken van de Amerikaanse kunstenaar in de zalen en de tuin van het beroemde paleis, net buiten Parijs. Het twaalf meter hoge gevaarte Split rocker (half pony, half dinosaurus, bedekt met 90.000 bloemen) wacht de bezoekers op bij de Orangerie. In de Zaal van Overvloed staat </a:t>
                      </a:r>
                      <a:r>
                        <a:rPr lang="nl-NL" sz="1200" dirty="0" err="1">
                          <a:effectLst/>
                        </a:rPr>
                        <a:t>Rabbit</a:t>
                      </a:r>
                      <a:r>
                        <a:rPr lang="nl-NL" sz="1200" dirty="0">
                          <a:effectLst/>
                        </a:rPr>
                        <a:t>, een stalen konijn, terwijl </a:t>
                      </a:r>
                      <a:r>
                        <a:rPr lang="nl-NL" sz="1200" dirty="0" err="1">
                          <a:effectLst/>
                        </a:rPr>
                        <a:t>Lobster</a:t>
                      </a:r>
                      <a:r>
                        <a:rPr lang="nl-NL" sz="1200" dirty="0">
                          <a:effectLst/>
                        </a:rPr>
                        <a:t> (een immense hangende kreeft) de Zaal van Mars een nieuwe aanblik geeft…</a:t>
                      </a:r>
                      <a:endParaRPr lang="nl-NL" sz="1100" dirty="0">
                        <a:effectLst/>
                      </a:endParaRPr>
                    </a:p>
                    <a:p>
                      <a:pPr>
                        <a:lnSpc>
                          <a:spcPct val="115000"/>
                        </a:lnSpc>
                        <a:spcAft>
                          <a:spcPts val="0"/>
                        </a:spcAft>
                      </a:pPr>
                      <a:r>
                        <a:rPr lang="nl-NL" sz="1200" dirty="0">
                          <a:effectLst/>
                        </a:rPr>
                        <a:t/>
                      </a:r>
                      <a:br>
                        <a:rPr lang="nl-NL" sz="1200" dirty="0">
                          <a:effectLst/>
                        </a:rPr>
                      </a:br>
                      <a:endParaRPr lang="nl-NL" sz="1100" dirty="0">
                        <a:effectLst/>
                        <a:latin typeface="Calibri"/>
                        <a:ea typeface="Calibri"/>
                        <a:cs typeface="Times New Roman"/>
                      </a:endParaRPr>
                    </a:p>
                  </a:txBody>
                  <a:tcPr marL="68580" marR="68580" marT="0" marB="0"/>
                </a:tc>
              </a:tr>
            </a:tbl>
          </a:graphicData>
        </a:graphic>
      </p:graphicFrame>
      <p:pic>
        <p:nvPicPr>
          <p:cNvPr id="10242" name="Afbeelding 3" descr="Beschrijving: http://www.parool.nl/static/FOTO/pe/17/0/5/art_large_11645.jpg"/>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643063" y="-6284913"/>
            <a:ext cx="2057400" cy="1219200"/>
          </a:xfrm>
          <a:prstGeom prst="rect">
            <a:avLst/>
          </a:prstGeom>
          <a:noFill/>
          <a:extLst>
            <a:ext uri="{909E8E84-426E-40DD-AFC4-6F175D3DCCD1}">
              <a14:hiddenFill xmlns:a14="http://schemas.microsoft.com/office/drawing/2010/main">
                <a:solidFill>
                  <a:srgbClr val="FFFFFF"/>
                </a:solidFill>
              </a14:hiddenFill>
            </a:ext>
          </a:extLst>
        </p:spPr>
      </p:pic>
      <p:pic>
        <p:nvPicPr>
          <p:cNvPr id="10241" name="Afbeelding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38681" y="3801789"/>
            <a:ext cx="2838450" cy="19907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1647825" y="1858575"/>
            <a:ext cx="27122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endParaRPr kumimoji="0" lang="nl-NL"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6" name="Afbeelding 5" descr="http://www.parool.nl/static/FOTO/pe/17/0/5/art_large_11645.jpg"/>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5448076" y="1387474"/>
            <a:ext cx="2837508" cy="1681486"/>
          </a:xfrm>
          <a:prstGeom prst="rect">
            <a:avLst/>
          </a:prstGeom>
          <a:noFill/>
          <a:ln>
            <a:noFill/>
          </a:ln>
        </p:spPr>
      </p:pic>
      <p:sp>
        <p:nvSpPr>
          <p:cNvPr id="7" name="Tekstvak 6"/>
          <p:cNvSpPr txBox="1"/>
          <p:nvPr/>
        </p:nvSpPr>
        <p:spPr>
          <a:xfrm>
            <a:off x="239998" y="762963"/>
            <a:ext cx="5988186" cy="369332"/>
          </a:xfrm>
          <a:prstGeom prst="rect">
            <a:avLst/>
          </a:prstGeom>
          <a:noFill/>
        </p:spPr>
        <p:txBody>
          <a:bodyPr wrap="square" rtlCol="0">
            <a:spAutoFit/>
          </a:bodyPr>
          <a:lstStyle/>
          <a:p>
            <a:r>
              <a:rPr lang="nl-NL" dirty="0" err="1" smtClean="0">
                <a:solidFill>
                  <a:schemeClr val="accent6"/>
                </a:solidFill>
              </a:rPr>
              <a:t>Jeff</a:t>
            </a:r>
            <a:r>
              <a:rPr lang="nl-NL" dirty="0" smtClean="0">
                <a:solidFill>
                  <a:schemeClr val="accent6"/>
                </a:solidFill>
              </a:rPr>
              <a:t> Koons</a:t>
            </a:r>
            <a:endParaRPr lang="nl-NL" dirty="0">
              <a:solidFill>
                <a:schemeClr val="accent6"/>
              </a:solidFill>
            </a:endParaRPr>
          </a:p>
        </p:txBody>
      </p:sp>
      <p:sp>
        <p:nvSpPr>
          <p:cNvPr id="8" name="Tekstvak 7"/>
          <p:cNvSpPr txBox="1"/>
          <p:nvPr/>
        </p:nvSpPr>
        <p:spPr>
          <a:xfrm>
            <a:off x="225665" y="301298"/>
            <a:ext cx="6408712" cy="646331"/>
          </a:xfrm>
          <a:prstGeom prst="rect">
            <a:avLst/>
          </a:prstGeom>
          <a:noFill/>
        </p:spPr>
        <p:txBody>
          <a:bodyPr wrap="square" rtlCol="0">
            <a:spAutoFit/>
          </a:bodyPr>
          <a:lstStyle/>
          <a:p>
            <a:r>
              <a:rPr lang="nl-NL" dirty="0" smtClean="0">
                <a:solidFill>
                  <a:schemeClr val="accent3"/>
                </a:solidFill>
              </a:rPr>
              <a:t>Kunst/kermis </a:t>
            </a:r>
            <a:r>
              <a:rPr lang="nl-NL" dirty="0" err="1" smtClean="0">
                <a:solidFill>
                  <a:schemeClr val="accent3"/>
                </a:solidFill>
              </a:rPr>
              <a:t>blz</a:t>
            </a:r>
            <a:r>
              <a:rPr lang="nl-NL" dirty="0" smtClean="0">
                <a:solidFill>
                  <a:schemeClr val="accent3"/>
                </a:solidFill>
              </a:rPr>
              <a:t> 120-121</a:t>
            </a:r>
          </a:p>
          <a:p>
            <a:endParaRPr lang="nl-NL" dirty="0">
              <a:solidFill>
                <a:schemeClr val="accent3"/>
              </a:solidFill>
            </a:endParaRPr>
          </a:p>
        </p:txBody>
      </p:sp>
      <p:sp>
        <p:nvSpPr>
          <p:cNvPr id="4" name="Tekstvak 3"/>
          <p:cNvSpPr txBox="1"/>
          <p:nvPr/>
        </p:nvSpPr>
        <p:spPr>
          <a:xfrm>
            <a:off x="467544" y="5949280"/>
            <a:ext cx="7909587" cy="369332"/>
          </a:xfrm>
          <a:prstGeom prst="rect">
            <a:avLst/>
          </a:prstGeom>
          <a:noFill/>
        </p:spPr>
        <p:txBody>
          <a:bodyPr wrap="square" rtlCol="0">
            <a:spAutoFit/>
          </a:bodyPr>
          <a:lstStyle/>
          <a:p>
            <a:r>
              <a:rPr lang="nl-NL" dirty="0" smtClean="0"/>
              <a:t>Waarom is deze tentoonstelling een vervaging tussen hoge kunst en lage kunst?</a:t>
            </a:r>
            <a:endParaRPr lang="nl-NL" dirty="0"/>
          </a:p>
        </p:txBody>
      </p:sp>
      <p:sp>
        <p:nvSpPr>
          <p:cNvPr id="5" name="Tekstvak 4">
            <a:hlinkClick r:id="rId5"/>
          </p:cNvPr>
          <p:cNvSpPr txBox="1"/>
          <p:nvPr/>
        </p:nvSpPr>
        <p:spPr>
          <a:xfrm>
            <a:off x="467544" y="6318612"/>
            <a:ext cx="6166833" cy="369332"/>
          </a:xfrm>
          <a:prstGeom prst="rect">
            <a:avLst/>
          </a:prstGeom>
          <a:noFill/>
        </p:spPr>
        <p:txBody>
          <a:bodyPr wrap="square" rtlCol="0">
            <a:spAutoFit/>
          </a:bodyPr>
          <a:lstStyle/>
          <a:p>
            <a:r>
              <a:rPr lang="nl-NL" dirty="0" smtClean="0"/>
              <a:t>10 </a:t>
            </a:r>
            <a:r>
              <a:rPr lang="nl-NL" dirty="0" err="1" smtClean="0"/>
              <a:t>questions</a:t>
            </a:r>
            <a:r>
              <a:rPr lang="nl-NL" dirty="0" smtClean="0"/>
              <a:t> </a:t>
            </a:r>
            <a:r>
              <a:rPr lang="nl-NL" dirty="0" err="1" smtClean="0"/>
              <a:t>for</a:t>
            </a:r>
            <a:r>
              <a:rPr lang="nl-NL" dirty="0" smtClean="0"/>
              <a:t> </a:t>
            </a:r>
            <a:r>
              <a:rPr lang="nl-NL" dirty="0" err="1" smtClean="0"/>
              <a:t>Jeff</a:t>
            </a:r>
            <a:r>
              <a:rPr lang="nl-NL" dirty="0" smtClean="0"/>
              <a:t> </a:t>
            </a:r>
            <a:r>
              <a:rPr lang="nl-NL" dirty="0" err="1" smtClean="0"/>
              <a:t>Koons</a:t>
            </a:r>
            <a:endParaRPr lang="nl-NL" dirty="0"/>
          </a:p>
        </p:txBody>
      </p:sp>
    </p:spTree>
    <p:extLst>
      <p:ext uri="{BB962C8B-B14F-4D97-AF65-F5344CB8AC3E}">
        <p14:creationId xmlns:p14="http://schemas.microsoft.com/office/powerpoint/2010/main" val="104219816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239998" y="762963"/>
            <a:ext cx="5988186" cy="369332"/>
          </a:xfrm>
          <a:prstGeom prst="rect">
            <a:avLst/>
          </a:prstGeom>
          <a:noFill/>
        </p:spPr>
        <p:txBody>
          <a:bodyPr wrap="square" rtlCol="0">
            <a:spAutoFit/>
          </a:bodyPr>
          <a:lstStyle/>
          <a:p>
            <a:r>
              <a:rPr lang="nl-NL" dirty="0" smtClean="0">
                <a:solidFill>
                  <a:schemeClr val="accent6"/>
                </a:solidFill>
              </a:rPr>
              <a:t>Benetton, </a:t>
            </a:r>
            <a:r>
              <a:rPr lang="nl-NL" dirty="0" err="1" smtClean="0">
                <a:solidFill>
                  <a:schemeClr val="accent6"/>
                </a:solidFill>
              </a:rPr>
              <a:t>Oliviero</a:t>
            </a:r>
            <a:r>
              <a:rPr lang="nl-NL" dirty="0" smtClean="0">
                <a:solidFill>
                  <a:schemeClr val="accent6"/>
                </a:solidFill>
              </a:rPr>
              <a:t> </a:t>
            </a:r>
            <a:r>
              <a:rPr lang="nl-NL" dirty="0" err="1" smtClean="0">
                <a:solidFill>
                  <a:schemeClr val="accent6"/>
                </a:solidFill>
              </a:rPr>
              <a:t>Toscani</a:t>
            </a:r>
            <a:endParaRPr lang="nl-NL" dirty="0">
              <a:solidFill>
                <a:schemeClr val="accent6"/>
              </a:solidFill>
            </a:endParaRPr>
          </a:p>
        </p:txBody>
      </p:sp>
      <p:sp>
        <p:nvSpPr>
          <p:cNvPr id="3" name="Tekstvak 2"/>
          <p:cNvSpPr txBox="1"/>
          <p:nvPr/>
        </p:nvSpPr>
        <p:spPr>
          <a:xfrm>
            <a:off x="225665" y="301298"/>
            <a:ext cx="6408712" cy="646331"/>
          </a:xfrm>
          <a:prstGeom prst="rect">
            <a:avLst/>
          </a:prstGeom>
          <a:noFill/>
        </p:spPr>
        <p:txBody>
          <a:bodyPr wrap="square" rtlCol="0">
            <a:spAutoFit/>
          </a:bodyPr>
          <a:lstStyle/>
          <a:p>
            <a:r>
              <a:rPr lang="nl-NL" dirty="0" smtClean="0">
                <a:solidFill>
                  <a:schemeClr val="accent3"/>
                </a:solidFill>
              </a:rPr>
              <a:t>Kunst/kermis </a:t>
            </a:r>
            <a:r>
              <a:rPr lang="nl-NL" dirty="0" err="1" smtClean="0">
                <a:solidFill>
                  <a:schemeClr val="accent3"/>
                </a:solidFill>
              </a:rPr>
              <a:t>blz</a:t>
            </a:r>
            <a:r>
              <a:rPr lang="nl-NL" dirty="0" smtClean="0">
                <a:solidFill>
                  <a:schemeClr val="accent3"/>
                </a:solidFill>
              </a:rPr>
              <a:t> 120-121</a:t>
            </a:r>
          </a:p>
          <a:p>
            <a:endParaRPr lang="nl-NL" dirty="0">
              <a:solidFill>
                <a:schemeClr val="accent3"/>
              </a:solidFill>
            </a:endParaRPr>
          </a:p>
        </p:txBody>
      </p:sp>
      <p:sp>
        <p:nvSpPr>
          <p:cNvPr id="4" name="Tekstvak 3"/>
          <p:cNvSpPr txBox="1"/>
          <p:nvPr/>
        </p:nvSpPr>
        <p:spPr>
          <a:xfrm>
            <a:off x="539552" y="1132295"/>
            <a:ext cx="8064896" cy="923330"/>
          </a:xfrm>
          <a:prstGeom prst="rect">
            <a:avLst/>
          </a:prstGeom>
          <a:noFill/>
        </p:spPr>
        <p:txBody>
          <a:bodyPr wrap="square" rtlCol="0">
            <a:spAutoFit/>
          </a:bodyPr>
          <a:lstStyle/>
          <a:p>
            <a:r>
              <a:rPr lang="nl-NL" i="1" dirty="0" smtClean="0"/>
              <a:t>“Ik wil de werkelijkheid tonen, de problemen van deze wereld. Natuurlijk wil Benetton wint maken, maar winst en een intelligente boodschap kunnen heel goed samen gaan. “ </a:t>
            </a:r>
            <a:endParaRPr lang="nl-NL" i="1" dirty="0"/>
          </a:p>
        </p:txBody>
      </p:sp>
      <p:pic>
        <p:nvPicPr>
          <p:cNvPr id="11268" name="Picture 4" descr="http://kristoff.web.elte.hu/UploadSp11/Thumbs/Toscani.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6204" y="2082504"/>
            <a:ext cx="7334188" cy="45857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221074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www.leveledmag.com/wp-content/uploads/2012/07/Beck-II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776" y="947629"/>
            <a:ext cx="5905500" cy="3810000"/>
          </a:xfrm>
          <a:prstGeom prst="rect">
            <a:avLst/>
          </a:prstGeom>
          <a:noFill/>
          <a:extLst>
            <a:ext uri="{909E8E84-426E-40DD-AFC4-6F175D3DCCD1}">
              <a14:hiddenFill xmlns:a14="http://schemas.microsoft.com/office/drawing/2010/main">
                <a:solidFill>
                  <a:srgbClr val="FFFFFF"/>
                </a:solidFill>
              </a14:hiddenFill>
            </a:ext>
          </a:extLst>
        </p:spPr>
      </p:pic>
      <p:sp>
        <p:nvSpPr>
          <p:cNvPr id="3" name="Tekstvak 2"/>
          <p:cNvSpPr txBox="1"/>
          <p:nvPr/>
        </p:nvSpPr>
        <p:spPr>
          <a:xfrm>
            <a:off x="239998" y="762963"/>
            <a:ext cx="5988186" cy="369332"/>
          </a:xfrm>
          <a:prstGeom prst="rect">
            <a:avLst/>
          </a:prstGeom>
          <a:noFill/>
        </p:spPr>
        <p:txBody>
          <a:bodyPr wrap="square" rtlCol="0">
            <a:spAutoFit/>
          </a:bodyPr>
          <a:lstStyle/>
          <a:p>
            <a:r>
              <a:rPr lang="nl-NL" dirty="0" smtClean="0">
                <a:solidFill>
                  <a:schemeClr val="accent6"/>
                </a:solidFill>
              </a:rPr>
              <a:t>Beck (1970)</a:t>
            </a:r>
            <a:endParaRPr lang="nl-NL" dirty="0">
              <a:solidFill>
                <a:schemeClr val="accent6"/>
              </a:solidFill>
            </a:endParaRPr>
          </a:p>
        </p:txBody>
      </p:sp>
      <p:sp>
        <p:nvSpPr>
          <p:cNvPr id="4" name="Tekstvak 3"/>
          <p:cNvSpPr txBox="1"/>
          <p:nvPr/>
        </p:nvSpPr>
        <p:spPr>
          <a:xfrm>
            <a:off x="225665" y="301298"/>
            <a:ext cx="6408712" cy="646331"/>
          </a:xfrm>
          <a:prstGeom prst="rect">
            <a:avLst/>
          </a:prstGeom>
          <a:noFill/>
        </p:spPr>
        <p:txBody>
          <a:bodyPr wrap="square" rtlCol="0">
            <a:spAutoFit/>
          </a:bodyPr>
          <a:lstStyle/>
          <a:p>
            <a:r>
              <a:rPr lang="nl-NL" dirty="0" smtClean="0">
                <a:solidFill>
                  <a:schemeClr val="accent3"/>
                </a:solidFill>
              </a:rPr>
              <a:t>Kunst/kermis </a:t>
            </a:r>
            <a:r>
              <a:rPr lang="nl-NL" dirty="0" err="1" smtClean="0">
                <a:solidFill>
                  <a:schemeClr val="accent3"/>
                </a:solidFill>
              </a:rPr>
              <a:t>blz</a:t>
            </a:r>
            <a:r>
              <a:rPr lang="nl-NL" dirty="0" smtClean="0">
                <a:solidFill>
                  <a:schemeClr val="accent3"/>
                </a:solidFill>
              </a:rPr>
              <a:t> 120-121</a:t>
            </a:r>
          </a:p>
          <a:p>
            <a:endParaRPr lang="nl-NL" dirty="0">
              <a:solidFill>
                <a:schemeClr val="accent3"/>
              </a:solidFill>
            </a:endParaRPr>
          </a:p>
        </p:txBody>
      </p:sp>
      <p:sp>
        <p:nvSpPr>
          <p:cNvPr id="2" name="Tekstvak 1">
            <a:hlinkClick r:id="rId3"/>
          </p:cNvPr>
          <p:cNvSpPr txBox="1"/>
          <p:nvPr/>
        </p:nvSpPr>
        <p:spPr>
          <a:xfrm>
            <a:off x="539552" y="5589240"/>
            <a:ext cx="3240360" cy="369332"/>
          </a:xfrm>
          <a:prstGeom prst="rect">
            <a:avLst/>
          </a:prstGeom>
          <a:noFill/>
        </p:spPr>
        <p:txBody>
          <a:bodyPr wrap="square" rtlCol="0">
            <a:spAutoFit/>
          </a:bodyPr>
          <a:lstStyle/>
          <a:p>
            <a:r>
              <a:rPr lang="nl-NL" dirty="0"/>
              <a:t>L</a:t>
            </a:r>
            <a:r>
              <a:rPr lang="nl-NL" dirty="0" smtClean="0"/>
              <a:t>oser</a:t>
            </a:r>
            <a:endParaRPr lang="nl-NL" dirty="0"/>
          </a:p>
        </p:txBody>
      </p:sp>
      <p:sp>
        <p:nvSpPr>
          <p:cNvPr id="5" name="Tekstvak 4">
            <a:hlinkClick r:id="rId4"/>
          </p:cNvPr>
          <p:cNvSpPr txBox="1"/>
          <p:nvPr/>
        </p:nvSpPr>
        <p:spPr>
          <a:xfrm>
            <a:off x="539542" y="6132021"/>
            <a:ext cx="2818461" cy="369332"/>
          </a:xfrm>
          <a:prstGeom prst="rect">
            <a:avLst/>
          </a:prstGeom>
          <a:noFill/>
        </p:spPr>
        <p:txBody>
          <a:bodyPr wrap="square" rtlCol="0">
            <a:spAutoFit/>
          </a:bodyPr>
          <a:lstStyle/>
          <a:p>
            <a:r>
              <a:rPr lang="nl-NL" dirty="0" err="1" smtClean="0"/>
              <a:t>Devil’s</a:t>
            </a:r>
            <a:r>
              <a:rPr lang="nl-NL" dirty="0" smtClean="0"/>
              <a:t> </a:t>
            </a:r>
            <a:r>
              <a:rPr lang="nl-NL" dirty="0" err="1" smtClean="0"/>
              <a:t>haircut</a:t>
            </a:r>
            <a:endParaRPr lang="nl-NL" dirty="0"/>
          </a:p>
        </p:txBody>
      </p:sp>
    </p:spTree>
    <p:extLst>
      <p:ext uri="{BB962C8B-B14F-4D97-AF65-F5344CB8AC3E}">
        <p14:creationId xmlns:p14="http://schemas.microsoft.com/office/powerpoint/2010/main" val="24920181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683568" y="5877272"/>
            <a:ext cx="7200800" cy="369332"/>
          </a:xfrm>
          <a:prstGeom prst="rect">
            <a:avLst/>
          </a:prstGeom>
        </p:spPr>
        <p:txBody>
          <a:bodyPr wrap="square">
            <a:spAutoFit/>
          </a:bodyPr>
          <a:lstStyle/>
          <a:p>
            <a:r>
              <a:rPr lang="nl-NL" dirty="0"/>
              <a:t>http://dewerelddraaitdoor.vara.nl/media/350747</a:t>
            </a:r>
          </a:p>
        </p:txBody>
      </p:sp>
      <p:sp>
        <p:nvSpPr>
          <p:cNvPr id="5" name="Rechthoek 4"/>
          <p:cNvSpPr/>
          <p:nvPr/>
        </p:nvSpPr>
        <p:spPr>
          <a:xfrm>
            <a:off x="539552" y="548680"/>
            <a:ext cx="8136904" cy="3416320"/>
          </a:xfrm>
          <a:prstGeom prst="rect">
            <a:avLst/>
          </a:prstGeom>
        </p:spPr>
        <p:txBody>
          <a:bodyPr wrap="square">
            <a:spAutoFit/>
          </a:bodyPr>
          <a:lstStyle/>
          <a:p>
            <a:pPr>
              <a:buFont typeface="Arial" panose="020B0604020202020204" pitchFamily="34" charset="0"/>
              <a:buChar char="•"/>
            </a:pPr>
            <a:r>
              <a:rPr lang="nl-NL" b="1" dirty="0" err="1"/>
              <a:t>Nederhop</a:t>
            </a:r>
            <a:r>
              <a:rPr lang="nl-NL" b="1" dirty="0"/>
              <a:t> 20 jaar: Ali B. </a:t>
            </a:r>
          </a:p>
          <a:p>
            <a:endParaRPr lang="nl-NL" dirty="0" smtClean="0"/>
          </a:p>
          <a:p>
            <a:endParaRPr lang="nl-NL" dirty="0"/>
          </a:p>
          <a:p>
            <a:r>
              <a:rPr lang="nl-NL" dirty="0" smtClean="0"/>
              <a:t>Maandag </a:t>
            </a:r>
            <a:r>
              <a:rPr lang="nl-NL" dirty="0"/>
              <a:t>7 december 2015 </a:t>
            </a:r>
          </a:p>
          <a:p>
            <a:r>
              <a:rPr lang="nl-NL" dirty="0" err="1"/>
              <a:t>Nederhop</a:t>
            </a:r>
            <a:r>
              <a:rPr lang="nl-NL" dirty="0"/>
              <a:t> bestaat 20 jaar! Tenminste, als we uitgaan van 1995, het jaar waarin het album ‘Afslag Osdorp’ van de Osdorp </a:t>
            </a:r>
            <a:r>
              <a:rPr lang="nl-NL" dirty="0" err="1"/>
              <a:t>Posse</a:t>
            </a:r>
            <a:r>
              <a:rPr lang="nl-NL" dirty="0"/>
              <a:t> uitkwam, ‘Spraakwater’ van Extince in de top 10 binnenkwam en het label Top </a:t>
            </a:r>
            <a:r>
              <a:rPr lang="nl-NL" dirty="0" err="1"/>
              <a:t>Notch</a:t>
            </a:r>
            <a:r>
              <a:rPr lang="nl-NL" dirty="0"/>
              <a:t> werd opgericht. </a:t>
            </a:r>
            <a:endParaRPr lang="nl-NL" dirty="0" smtClean="0"/>
          </a:p>
          <a:p>
            <a:endParaRPr lang="nl-NL" dirty="0"/>
          </a:p>
          <a:p>
            <a:r>
              <a:rPr lang="nl-NL" dirty="0" smtClean="0"/>
              <a:t>De </a:t>
            </a:r>
            <a:r>
              <a:rPr lang="nl-NL" dirty="0"/>
              <a:t>start van een genre dat zijn naam definitief gevestigd heeft en vele gedaanten kent. Maatschappijkritisch en politiek bewogen of puberaal en macho. Van Brainpower tot </a:t>
            </a:r>
            <a:r>
              <a:rPr lang="nl-NL" dirty="0" err="1"/>
              <a:t>Opgezwolle</a:t>
            </a:r>
            <a:r>
              <a:rPr lang="nl-NL" dirty="0"/>
              <a:t>, van </a:t>
            </a:r>
            <a:r>
              <a:rPr lang="nl-NL" dirty="0" err="1"/>
              <a:t>Kempi</a:t>
            </a:r>
            <a:r>
              <a:rPr lang="nl-NL" dirty="0"/>
              <a:t> tot Ronnie </a:t>
            </a:r>
            <a:r>
              <a:rPr lang="nl-NL" dirty="0" err="1"/>
              <a:t>Flex</a:t>
            </a:r>
            <a:r>
              <a:rPr lang="nl-NL" dirty="0"/>
              <a:t>, we krijgen vanavond een klein college </a:t>
            </a:r>
            <a:r>
              <a:rPr lang="nl-NL" dirty="0" err="1"/>
              <a:t>Nederhop</a:t>
            </a:r>
            <a:r>
              <a:rPr lang="nl-NL" dirty="0"/>
              <a:t> van Ali B.</a:t>
            </a:r>
          </a:p>
        </p:txBody>
      </p:sp>
    </p:spTree>
    <p:extLst>
      <p:ext uri="{BB962C8B-B14F-4D97-AF65-F5344CB8AC3E}">
        <p14:creationId xmlns:p14="http://schemas.microsoft.com/office/powerpoint/2010/main" val="32932462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239998" y="762963"/>
            <a:ext cx="5988186" cy="369332"/>
          </a:xfrm>
          <a:prstGeom prst="rect">
            <a:avLst/>
          </a:prstGeom>
          <a:noFill/>
        </p:spPr>
        <p:txBody>
          <a:bodyPr wrap="square" rtlCol="0">
            <a:spAutoFit/>
          </a:bodyPr>
          <a:lstStyle/>
          <a:p>
            <a:r>
              <a:rPr lang="nl-NL" dirty="0" smtClean="0">
                <a:solidFill>
                  <a:schemeClr val="accent6"/>
                </a:solidFill>
              </a:rPr>
              <a:t>Cross over, postmodernisme in de muziek.</a:t>
            </a:r>
            <a:endParaRPr lang="nl-NL" dirty="0">
              <a:solidFill>
                <a:schemeClr val="accent6"/>
              </a:solidFill>
            </a:endParaRPr>
          </a:p>
        </p:txBody>
      </p:sp>
      <p:sp>
        <p:nvSpPr>
          <p:cNvPr id="3" name="Tekstvak 2"/>
          <p:cNvSpPr txBox="1"/>
          <p:nvPr/>
        </p:nvSpPr>
        <p:spPr>
          <a:xfrm>
            <a:off x="225665" y="301298"/>
            <a:ext cx="6408712" cy="646331"/>
          </a:xfrm>
          <a:prstGeom prst="rect">
            <a:avLst/>
          </a:prstGeom>
          <a:noFill/>
        </p:spPr>
        <p:txBody>
          <a:bodyPr wrap="square" rtlCol="0">
            <a:spAutoFit/>
          </a:bodyPr>
          <a:lstStyle/>
          <a:p>
            <a:r>
              <a:rPr lang="nl-NL" dirty="0" smtClean="0">
                <a:solidFill>
                  <a:schemeClr val="accent3"/>
                </a:solidFill>
              </a:rPr>
              <a:t>Stijlen </a:t>
            </a:r>
            <a:r>
              <a:rPr lang="nl-NL" dirty="0" err="1" smtClean="0">
                <a:solidFill>
                  <a:schemeClr val="accent3"/>
                </a:solidFill>
              </a:rPr>
              <a:t>stampot</a:t>
            </a:r>
            <a:r>
              <a:rPr lang="nl-NL" dirty="0" smtClean="0">
                <a:solidFill>
                  <a:schemeClr val="accent3"/>
                </a:solidFill>
              </a:rPr>
              <a:t> </a:t>
            </a:r>
            <a:r>
              <a:rPr lang="nl-NL" dirty="0" err="1" smtClean="0">
                <a:solidFill>
                  <a:schemeClr val="accent3"/>
                </a:solidFill>
              </a:rPr>
              <a:t>blz</a:t>
            </a:r>
            <a:r>
              <a:rPr lang="nl-NL" dirty="0" smtClean="0">
                <a:solidFill>
                  <a:schemeClr val="accent3"/>
                </a:solidFill>
              </a:rPr>
              <a:t> 122-123</a:t>
            </a:r>
          </a:p>
          <a:p>
            <a:endParaRPr lang="nl-NL" dirty="0">
              <a:solidFill>
                <a:schemeClr val="accent3"/>
              </a:solidFill>
            </a:endParaRPr>
          </a:p>
        </p:txBody>
      </p:sp>
      <p:sp>
        <p:nvSpPr>
          <p:cNvPr id="4" name="Tekstvak 3"/>
          <p:cNvSpPr txBox="1"/>
          <p:nvPr/>
        </p:nvSpPr>
        <p:spPr>
          <a:xfrm>
            <a:off x="323528" y="1268760"/>
            <a:ext cx="8064896" cy="1200329"/>
          </a:xfrm>
          <a:prstGeom prst="rect">
            <a:avLst/>
          </a:prstGeom>
          <a:noFill/>
        </p:spPr>
        <p:txBody>
          <a:bodyPr wrap="square" rtlCol="0">
            <a:spAutoFit/>
          </a:bodyPr>
          <a:lstStyle/>
          <a:p>
            <a:endParaRPr lang="nl-NL" dirty="0" smtClean="0"/>
          </a:p>
          <a:p>
            <a:r>
              <a:rPr lang="nl-NL" dirty="0" smtClean="0"/>
              <a:t>Cross over  </a:t>
            </a:r>
            <a:r>
              <a:rPr lang="nl-NL" dirty="0" smtClean="0">
                <a:sym typeface="Wingdings" panose="05000000000000000000" pitchFamily="2" charset="2"/>
              </a:rPr>
              <a:t></a:t>
            </a:r>
            <a:r>
              <a:rPr lang="nl-NL" dirty="0" smtClean="0"/>
              <a:t> een combinatie van verschillende muziekstijlen. </a:t>
            </a:r>
          </a:p>
          <a:p>
            <a:r>
              <a:rPr lang="nl-NL" dirty="0" smtClean="0"/>
              <a:t>Etnische cross-over </a:t>
            </a:r>
            <a:r>
              <a:rPr lang="nl-NL" dirty="0" smtClean="0">
                <a:sym typeface="Wingdings" panose="05000000000000000000" pitchFamily="2" charset="2"/>
              </a:rPr>
              <a:t> </a:t>
            </a:r>
            <a:r>
              <a:rPr lang="nl-NL" dirty="0" smtClean="0"/>
              <a:t>stijlen uit verschillende culturen zijn goed hoorbaar.</a:t>
            </a:r>
          </a:p>
          <a:p>
            <a:endParaRPr lang="nl-NL" dirty="0"/>
          </a:p>
        </p:txBody>
      </p:sp>
      <p:pic>
        <p:nvPicPr>
          <p:cNvPr id="1026" name="Picture 2" descr="http://www.brixtonbuzz.com/wp-content/uploads/2012/01/clash-guns-of-brixton1.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009" y="2348880"/>
            <a:ext cx="4648200" cy="3990976"/>
          </a:xfrm>
          <a:prstGeom prst="rect">
            <a:avLst/>
          </a:prstGeom>
          <a:noFill/>
          <a:extLst>
            <a:ext uri="{909E8E84-426E-40DD-AFC4-6F175D3DCCD1}">
              <a14:hiddenFill xmlns:a14="http://schemas.microsoft.com/office/drawing/2010/main">
                <a:solidFill>
                  <a:srgbClr val="FFFFFF"/>
                </a:solidFill>
              </a14:hiddenFill>
            </a:ext>
          </a:extLst>
        </p:spPr>
      </p:pic>
      <p:sp>
        <p:nvSpPr>
          <p:cNvPr id="6" name="Tekstvak 5"/>
          <p:cNvSpPr txBox="1"/>
          <p:nvPr/>
        </p:nvSpPr>
        <p:spPr>
          <a:xfrm>
            <a:off x="4989209" y="4941168"/>
            <a:ext cx="3903271" cy="1477328"/>
          </a:xfrm>
          <a:prstGeom prst="rect">
            <a:avLst/>
          </a:prstGeom>
          <a:noFill/>
        </p:spPr>
        <p:txBody>
          <a:bodyPr wrap="square" rtlCol="0">
            <a:spAutoFit/>
          </a:bodyPr>
          <a:lstStyle/>
          <a:p>
            <a:r>
              <a:rPr lang="nl-NL" dirty="0" smtClean="0"/>
              <a:t>The Clash</a:t>
            </a:r>
          </a:p>
          <a:p>
            <a:r>
              <a:rPr lang="nl-NL" dirty="0" smtClean="0"/>
              <a:t>Punkband jaren 70 </a:t>
            </a:r>
          </a:p>
          <a:p>
            <a:r>
              <a:rPr lang="nl-NL" dirty="0" smtClean="0"/>
              <a:t>(ver voor het postmodernisme)</a:t>
            </a:r>
          </a:p>
          <a:p>
            <a:endParaRPr lang="nl-NL" dirty="0" smtClean="0"/>
          </a:p>
          <a:p>
            <a:r>
              <a:rPr lang="nl-NL" dirty="0" smtClean="0"/>
              <a:t>Welke muziekstijl hoor je nog meer?</a:t>
            </a:r>
            <a:endParaRPr lang="nl-NL" dirty="0"/>
          </a:p>
        </p:txBody>
      </p:sp>
    </p:spTree>
    <p:extLst>
      <p:ext uri="{BB962C8B-B14F-4D97-AF65-F5344CB8AC3E}">
        <p14:creationId xmlns:p14="http://schemas.microsoft.com/office/powerpoint/2010/main" val="56006477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239998" y="762963"/>
            <a:ext cx="5988186" cy="369332"/>
          </a:xfrm>
          <a:prstGeom prst="rect">
            <a:avLst/>
          </a:prstGeom>
          <a:noFill/>
        </p:spPr>
        <p:txBody>
          <a:bodyPr wrap="square" rtlCol="0">
            <a:spAutoFit/>
          </a:bodyPr>
          <a:lstStyle/>
          <a:p>
            <a:r>
              <a:rPr lang="nl-NL" dirty="0" smtClean="0">
                <a:solidFill>
                  <a:schemeClr val="accent6"/>
                </a:solidFill>
              </a:rPr>
              <a:t>Cross over, postmodernisme in de muziek.</a:t>
            </a:r>
            <a:endParaRPr lang="nl-NL" dirty="0">
              <a:solidFill>
                <a:schemeClr val="accent6"/>
              </a:solidFill>
            </a:endParaRPr>
          </a:p>
        </p:txBody>
      </p:sp>
      <p:sp>
        <p:nvSpPr>
          <p:cNvPr id="3" name="Tekstvak 2"/>
          <p:cNvSpPr txBox="1"/>
          <p:nvPr/>
        </p:nvSpPr>
        <p:spPr>
          <a:xfrm>
            <a:off x="225665" y="301298"/>
            <a:ext cx="6408712" cy="646331"/>
          </a:xfrm>
          <a:prstGeom prst="rect">
            <a:avLst/>
          </a:prstGeom>
          <a:noFill/>
        </p:spPr>
        <p:txBody>
          <a:bodyPr wrap="square" rtlCol="0">
            <a:spAutoFit/>
          </a:bodyPr>
          <a:lstStyle/>
          <a:p>
            <a:r>
              <a:rPr lang="nl-NL" dirty="0" smtClean="0">
                <a:solidFill>
                  <a:schemeClr val="accent3"/>
                </a:solidFill>
              </a:rPr>
              <a:t>Stijlen </a:t>
            </a:r>
            <a:r>
              <a:rPr lang="nl-NL" dirty="0" err="1" smtClean="0">
                <a:solidFill>
                  <a:schemeClr val="accent3"/>
                </a:solidFill>
              </a:rPr>
              <a:t>stampot</a:t>
            </a:r>
            <a:r>
              <a:rPr lang="nl-NL" dirty="0" smtClean="0">
                <a:solidFill>
                  <a:schemeClr val="accent3"/>
                </a:solidFill>
              </a:rPr>
              <a:t> </a:t>
            </a:r>
            <a:r>
              <a:rPr lang="nl-NL" dirty="0" err="1" smtClean="0">
                <a:solidFill>
                  <a:schemeClr val="accent3"/>
                </a:solidFill>
              </a:rPr>
              <a:t>blz</a:t>
            </a:r>
            <a:r>
              <a:rPr lang="nl-NL" dirty="0" smtClean="0">
                <a:solidFill>
                  <a:schemeClr val="accent3"/>
                </a:solidFill>
              </a:rPr>
              <a:t> 122-123</a:t>
            </a:r>
          </a:p>
          <a:p>
            <a:endParaRPr lang="nl-NL" dirty="0">
              <a:solidFill>
                <a:schemeClr val="accent3"/>
              </a:solidFill>
            </a:endParaRPr>
          </a:p>
        </p:txBody>
      </p:sp>
      <p:pic>
        <p:nvPicPr>
          <p:cNvPr id="2050" name="Picture 2" descr="http://eil.com/images/main/Massive+Attack+-+Karmacoma+-+5%22+CD+SINGLE-159408.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665" y="1844824"/>
            <a:ext cx="4124325" cy="399097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2a56b976980e0793ddee-5cc5435fcbc367bb03f9a415e7067a97.r91.cf2.rackcdn.com/wp-content/uploads/2009/07/massive_attack_composit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4008" y="3424035"/>
            <a:ext cx="4176464" cy="2390627"/>
          </a:xfrm>
          <a:prstGeom prst="rect">
            <a:avLst/>
          </a:prstGeom>
          <a:noFill/>
          <a:extLst>
            <a:ext uri="{909E8E84-426E-40DD-AFC4-6F175D3DCCD1}">
              <a14:hiddenFill xmlns:a14="http://schemas.microsoft.com/office/drawing/2010/main">
                <a:solidFill>
                  <a:srgbClr val="FFFFFF"/>
                </a:solidFill>
              </a14:hiddenFill>
            </a:ext>
          </a:extLst>
        </p:spPr>
      </p:pic>
      <p:sp>
        <p:nvSpPr>
          <p:cNvPr id="4" name="Tekstvak 3"/>
          <p:cNvSpPr txBox="1"/>
          <p:nvPr/>
        </p:nvSpPr>
        <p:spPr>
          <a:xfrm>
            <a:off x="4644008" y="1844824"/>
            <a:ext cx="4176464" cy="1200329"/>
          </a:xfrm>
          <a:prstGeom prst="rect">
            <a:avLst/>
          </a:prstGeom>
          <a:noFill/>
        </p:spPr>
        <p:txBody>
          <a:bodyPr wrap="square" rtlCol="0">
            <a:spAutoFit/>
          </a:bodyPr>
          <a:lstStyle/>
          <a:p>
            <a:r>
              <a:rPr lang="nl-NL" dirty="0" smtClean="0"/>
              <a:t>1994, karmacoma van </a:t>
            </a:r>
            <a:r>
              <a:rPr lang="nl-NL" dirty="0"/>
              <a:t>M</a:t>
            </a:r>
            <a:r>
              <a:rPr lang="nl-NL" dirty="0" smtClean="0"/>
              <a:t>assive attack</a:t>
            </a:r>
          </a:p>
          <a:p>
            <a:r>
              <a:rPr lang="nl-NL" dirty="0" smtClean="0"/>
              <a:t>In deze plaat zijn de invloeden nauwelijks meer aan te wijzen, er ontstaat een nieuw genre </a:t>
            </a:r>
            <a:r>
              <a:rPr lang="nl-NL" dirty="0" smtClean="0">
                <a:sym typeface="Wingdings" panose="05000000000000000000" pitchFamily="2" charset="2"/>
              </a:rPr>
              <a:t> </a:t>
            </a:r>
            <a:r>
              <a:rPr lang="nl-NL" dirty="0" err="1" smtClean="0">
                <a:solidFill>
                  <a:schemeClr val="accent3"/>
                </a:solidFill>
                <a:sym typeface="Wingdings" panose="05000000000000000000" pitchFamily="2" charset="2"/>
              </a:rPr>
              <a:t>triphop</a:t>
            </a:r>
            <a:endParaRPr lang="nl-NL" dirty="0">
              <a:solidFill>
                <a:schemeClr val="accent3"/>
              </a:solidFill>
            </a:endParaRPr>
          </a:p>
        </p:txBody>
      </p:sp>
    </p:spTree>
    <p:extLst>
      <p:ext uri="{BB962C8B-B14F-4D97-AF65-F5344CB8AC3E}">
        <p14:creationId xmlns:p14="http://schemas.microsoft.com/office/powerpoint/2010/main" val="42462224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phuturelabs.com/word/wp-content/uploads/2010/04/Talvin-Singh-OK-486603-300x298.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1960" y="3360482"/>
            <a:ext cx="2876678" cy="2857500"/>
          </a:xfrm>
          <a:prstGeom prst="rect">
            <a:avLst/>
          </a:prstGeom>
          <a:noFill/>
          <a:extLst>
            <a:ext uri="{909E8E84-426E-40DD-AFC4-6F175D3DCCD1}">
              <a14:hiddenFill xmlns:a14="http://schemas.microsoft.com/office/drawing/2010/main">
                <a:solidFill>
                  <a:srgbClr val="FFFFFF"/>
                </a:solidFill>
              </a14:hiddenFill>
            </a:ext>
          </a:extLst>
        </p:spPr>
      </p:pic>
      <p:sp>
        <p:nvSpPr>
          <p:cNvPr id="3" name="Tekstvak 2"/>
          <p:cNvSpPr txBox="1"/>
          <p:nvPr/>
        </p:nvSpPr>
        <p:spPr>
          <a:xfrm>
            <a:off x="239998" y="762963"/>
            <a:ext cx="5988186" cy="369332"/>
          </a:xfrm>
          <a:prstGeom prst="rect">
            <a:avLst/>
          </a:prstGeom>
          <a:noFill/>
        </p:spPr>
        <p:txBody>
          <a:bodyPr wrap="square" rtlCol="0">
            <a:spAutoFit/>
          </a:bodyPr>
          <a:lstStyle/>
          <a:p>
            <a:r>
              <a:rPr lang="nl-NL" dirty="0" smtClean="0">
                <a:solidFill>
                  <a:schemeClr val="accent6"/>
                </a:solidFill>
              </a:rPr>
              <a:t>Cross over, postmodernisme in de muziek.</a:t>
            </a:r>
            <a:endParaRPr lang="nl-NL" dirty="0">
              <a:solidFill>
                <a:schemeClr val="accent6"/>
              </a:solidFill>
            </a:endParaRPr>
          </a:p>
        </p:txBody>
      </p:sp>
      <p:sp>
        <p:nvSpPr>
          <p:cNvPr id="4" name="Tekstvak 3"/>
          <p:cNvSpPr txBox="1"/>
          <p:nvPr/>
        </p:nvSpPr>
        <p:spPr>
          <a:xfrm>
            <a:off x="225665" y="301298"/>
            <a:ext cx="6408712" cy="646331"/>
          </a:xfrm>
          <a:prstGeom prst="rect">
            <a:avLst/>
          </a:prstGeom>
          <a:noFill/>
        </p:spPr>
        <p:txBody>
          <a:bodyPr wrap="square" rtlCol="0">
            <a:spAutoFit/>
          </a:bodyPr>
          <a:lstStyle/>
          <a:p>
            <a:r>
              <a:rPr lang="nl-NL" dirty="0" smtClean="0">
                <a:solidFill>
                  <a:schemeClr val="accent3"/>
                </a:solidFill>
              </a:rPr>
              <a:t>Stijlen </a:t>
            </a:r>
            <a:r>
              <a:rPr lang="nl-NL" dirty="0" err="1" smtClean="0">
                <a:solidFill>
                  <a:schemeClr val="accent3"/>
                </a:solidFill>
              </a:rPr>
              <a:t>stampot</a:t>
            </a:r>
            <a:r>
              <a:rPr lang="nl-NL" dirty="0" smtClean="0">
                <a:solidFill>
                  <a:schemeClr val="accent3"/>
                </a:solidFill>
              </a:rPr>
              <a:t> </a:t>
            </a:r>
            <a:r>
              <a:rPr lang="nl-NL" dirty="0" err="1" smtClean="0">
                <a:solidFill>
                  <a:schemeClr val="accent3"/>
                </a:solidFill>
              </a:rPr>
              <a:t>blz</a:t>
            </a:r>
            <a:r>
              <a:rPr lang="nl-NL" dirty="0" smtClean="0">
                <a:solidFill>
                  <a:schemeClr val="accent3"/>
                </a:solidFill>
              </a:rPr>
              <a:t> 122-123</a:t>
            </a:r>
          </a:p>
          <a:p>
            <a:endParaRPr lang="nl-NL" dirty="0">
              <a:solidFill>
                <a:schemeClr val="accent3"/>
              </a:solidFill>
            </a:endParaRPr>
          </a:p>
        </p:txBody>
      </p:sp>
      <p:sp>
        <p:nvSpPr>
          <p:cNvPr id="2" name="AutoShape 4" descr="data:image/jpeg;base64,/9j/4AAQSkZJRgABAQAAAQABAAD/2wCEAAkGBhQSERUUExQWFRUVGBcWGBgYGB0XHRwYGRoVGhgYFhcXHCYeGhkkGhcdHy8gIycpLCwtGB4xNTAqNSYrLCkBCQoKDgwOGg8PGi0kHyQsLCksLCwpLCwqLCkpKSwsLCkpLCkpLCwsKSksKSksKSksKSkpKSwsKSwsLCwpLCksLP/AABEIAOEA4QMBIgACEQEDEQH/xAAcAAABBQEBAQAAAAAAAAAAAAAFAAIDBAYBBwj/xABCEAABAwIDBQQHBQcEAgMBAAABAgMRACEEEjEFIkFRYQYTcYEyQpGhscHwByNSctEUU2KCk9LhFTOS8aKyJEPCFv/EABkBAAIDAQAAAAAAAAAAAAAAAAECAAMEBf/EACcRAAICAgICAgIBBQAAAAAAAAABAhEDIRIxBEETUSJhcQUUMkKB/9oADAMBAAIRAxEAPwDytlkZU7o0TNhxqUMp/Cn2CkyndT4D4DSnze2hMfX1wreo6HGllI9VPsFNLKZ0TfkB7qmj3fXClk+v1o0EiDCfwp9n+Kd3KY9FPsH6U8f4p6dajaQSIYZP4U+wX84qRbCUgHIm5gbo42nTgfjRLDYDvEKWCN0REZZMSOMBVp1vVDENKbEndNlA9IzAg85GsEGbGqmQsHHhltSMjagZCVBtCjIN8qymcogieJBoRiXArggAKMAAcYmSBMDKn3xqSWOuHQkjT/jaI6k01lkEjey9IJ89SNZ1pdALOFweY2jwKY4HSxkyBV3/AE0mN1JBB4J0TxgAkDjvRSShoAJbClLOpylZOlgnNlSAAeVM7haVfetmQb58OTr1SdLcPKq+TsKCTAbm7aIEH0EaHSZE1ZJw+gaSIvJQkAgG/DWNKplhlUQWkrTcZc6Z6qbdmDPHNHSoFLUjU7om43gTxn2+VqdOMiINHANGwbbvEbiQRcSOR5eZ6U47KbBALSB4oSPlUuyMUlaIMJU4QJkREpiQbxIN0npeiam1JGXMHEX0OZIvyN0HxANM4pDAxGy2v3Tf/BP6VMjZLX7pv/gn9KtobqZLdCkCigNltfum/wCmn9KlGyWv3TX9NP8AbVxKKlSipQSknY7P7lr+mn+2pRsdn9y1/TR/bVwJp4FQCRSGyGf3LX9NH9tOGyGf3LX9NH9tXIroqBKf+jsfuWf6aP7aX+kMfuWf6aP7auxSipRCidjs/uWv6SP0rqNkMyPuWdR/9SP7aukV1CbjxFQU8byjkPYKVdilQFLbHop/KD7gKelNMYG6nT0R8BUgNaV0RMU/RpaVzNXDSylRLOz9RRjA4JfdBS2iGyqEugEFJgHejVtQIuRqLHUUFzfVvKtY3tM4fCpQ0SlZk3VqVG4CTuqFiDx8r1Td9jRBu13EMNlKTmC7wYMLBhQUU8NfHyrKYrHrWN5UwIHh09pp+JeUbkDLJ4+20zy6VSjkOHjUv6Fkx838/oV3vIBj6/WuZaSUfXworsUe24QZBj3fWtXcLjlT6ak9QJjwGo8qo3930PrlSHhUoO0FFY9YMF1S0TAUCq89HBItwNqM7HWFqCTvAm8DKrhESbgEcPZWabWSQLHjBPQ++jbGJKAFJIJMDUKINhEFInWLGDIBmklqhkaTFbILUuJzqSSVSRmAI9IkJg5U5uKYnWrmyH7HOrPmOkwbccw0JvbpWaZ2otakwN4wgpCiEqFxcKVYybXEaVq0YpYjvUIUCQCopyOJERDhCYn829PEzTlhOUDgCPEz7xT0pqQp4jj9XruWgAjCadFdiuioQ7TopU4VCCilNcinCoQVKKU0qhBV1AuPEfGlSQbjxHxqAPG6VKlQELLFkp8B8BXSZqNhW4PBPwFdJ4U/L6APnrXCdNPrT400H5/V6QTelemRIkZO8PkAfjRjHpCkZElWXUggHXxJ48oi9CUoiOmn141bdXIKiMxgzBB5cI/WqMl+h60Cn0HMUxM7thGl7CJNuHnV5GxUIgOHeIMXGs3+X/E13DYU7rhMCLE6b0IEknSDrw1qhjHSopM3jKq85VCU+8G1JblpMA/CbHK0KcBgZ0NjqpZPyGajzvYN0oU4htWRKc2YiJ4CAfM+VavsnsIKw+FziAJe8VKO6SI6JHgK9PwRUUHKB1+fCuXl86UJ1E1/EkrPn3FdjX0pBKbROugJAmNaHr2KRMp08+HGvoVWzw6ozqR1uBIn2k1ntqdnGZJghXThcWHsHspsf9Sl0w/CmeHusZSAUkH48ZpyHDEEW8I6T+vjXoG3ey6VJJSCYuIiZ4wOV/dXn+Jw5SogiCkkRxn6NdbDmWVGbJDiTM4gJmRmBkdel+QBre9mgoNhSDmSE8FJcKc0FSVIOVRHiVASQBXmyVefjW27B7YKczainIfxjMmbQCIIueEcq00LBmtKY+vqPC1Oy11x0qOYmfq3E8LeVcFIMRlNOSK4quBVQg+ug1GV1zPUISk0s9QlVdFQhLmpuamiu1CHc1OTqPEfGmCnoFx4ioA8dilSilSiEjJ3R4J+Ap+b2VWZ0HgPgOlTiouiUdCTU4FRt/XSpaNFiHoRV5hs5VEQYEQZ48ekG81A2irjRMRNlWPLzpHQAWrbMJ7pcmMwIgDVJknnwOvCpuy+wVYoOKkwgAAk6kgWnhAA91Usb2feQkvlohgqyhcSmeVjPSt32IayYFNrqKzzvMCfICsXkTWOD4MfDFuWwo32vZYytp3y2EpWr0UggAWJ4ddKsN/amykwVQSdBvC03kUP2KAmUqCQkTOlz1nWqPbDBYWBkDWaAqUC/XNkGUjxNcuOPHKVST/k1Pl9mu2f2xStCnEqECT1/wAVjdt/aArOUpE31ub31mrv2cbB78u50qSyUgJMFMqvMSLpiLjmKyHaXYbuGeWgpUUheUKAMEePOKvwYcXyOL9CzlLidX2hxLoMKUAI04HhcCqjudc95BJHpaTrraiDO3EJZDIbIgXWS4AonjAUI5aVSaQSdQZEwMx+N662KleqM0gW81lXHCPdx/6rQ9i1AKUbTAyzEm9xB10OlCdpNwUmOh8Na1HYRzu3l2nNpxtc2GnCtXoSKNW2uQDe/P8AThTs1RlVczUo4lOU0rpq1VGVVAEhXTc9MKqQNQg/NT0mmJqVIqEHgV0CkgVJFKQbFSNpuPEfGllqVtNx4j40QHitKnRSoWJRA1oPDl0qZM/X1eoGtB4D5Vaab/WgkOiZoSfr64zVxtFp9tqjaR/39a1cbb+utFuw2dbR9fCp2m6chFWEM8qSgUGdnbKedYVkWnulNKS62swCsKMFBMhK4IPuNc+z1UMBBGilfL686JdkQFd6yskIUmfAyEzbxFWNnbMSw68yPVcBTOpCkpIM9TNcTyW4ynB/ybYbSf8AwI7b7Fh9uWoC+BiD1E61ksJ9mLynwHXAUzKozEwOF90Wr0fZuJNhMUTxGIERbrWGOfJj0mM1bK+AbS2pKUiEgZY6AQP1rMdrgWMSFmMiyEGefPxir20u0uHwpHfOBK1EkJPLgOlYvtf9oKX1JT3cpn1gTNo04DrrOlXeNjnKXWgSajsN7R7FsvD0UiegBHgRQxeyk4JCsoMq1Jg2GgozsXbKVYdC51EeBFiDWe7V7WzWFa8Cm58G9AnVWYjaKMyTGuunWtJ2Nw26tRWpJQUgi2VQMk3mQRHCdTQJQ18/0mi2wXFNiCTClT7o4m3Ku6tGFGocWJ3dOhkeRIBrgVUOang1BhqzTa64aZUIOFPQKamnoFAg9IqVIpqRTwmiQempAKiFPpSElSI1HiPjUUU9s3HiPjRIeMV2uTSpBLI8M3IHgPlRBhFVsMLJ8B8B5VeZaop6LH0Tspq40mo2UVbbRQFJG01ZQmuNoqylNQIT7N4xLWIQtdk3So9CNT0Biju3EIQULS6FEnLGYKOX0k5TrlBm3DNWURVLEMOFQUlQgRuhMTf8czWLyfEWWXJPdF0MnFUbrC46w99WkY6VgE2+QrHYDaubdPEWPPx60Wfe+6zg3AVbry91cSeJp0zSpas7212GxjChalqbWgZZSEnMNRIVxF4NeX7QwpaWUlWdPqq5gTqOfPwrc7O7MbQdGZamWs1x3kqUBFiEpGUeBNV9p9jMQsZVYpjdBNkqEnqIH6azXQ8bKsTpysqnHkrM/sbbamgpJ9FV468D0kfKnbYdlYPMA+2hGKwC21FKlbybHSDzyxwjjUuMxxcIJtupT7BHyrpuCclNGW2lRKhvPKRrE26Vqdm4PuRI1IOoHHUge6shsPaeR8ApCswKQNItOaRyge+tliMapOHQrvCCpYSIsAjQmwune66XmrJZFGk/YiLAqVNVm8WySIebvMZZXpPBCSfbVvv0CLOG8eiAPGSbj2GrqaWx7GuJpgFEm2mVAXXmgWJAvx9U8ad3eHIUcy0BIJJsRYabwE0tr7IDwKkSmrWFaZcRIWpK+Shb2AW9pqFTZBg6j69lH9kOinU0V2KBByacDTBTxQIPFPb1HiPjTE09vUeI+NQDPF67SrtKIXMGiUp/KPlRFlv31UwghCLeqn4D9KJsM2qnJlUC2rQ9oDzqdDgFRhrjXbCqH5f0hlGiwMTFP/bKpZ01I2tJpf7qf0HiWVYs004lVcirWGwBVEyJ0t+tL882NxSBjOKHeqQlUGAYtYn5mKM4fHGRxE3SeJHzqs52caSpS0BWYkhRCrAFWpkayAZEa0Od2gWnMqxB58xwUBz5is818j0CEqPQcZtglMRNhbrWfx2yXygrK2wDomSSPHhQzD9qUiyr8uRj4GqON7XFyYBmenzqvHhmnpFssqaKePZWlMrvBgQZ5n2UFxDsaVNi8StXpmhTy58PfXYxRdUzG+w12RwPePydBAP82vnAPtrT7dcObErJENlOGbTpkbKUrUoDSTPHSKi7H7LKEtAJClqJcINgmYjOfy8KqdqdogtuQf8AfxDi03mUICWwozokqSY6VUnzzCeibsmkqBJCcosmUJBPXOL26Hia1Tbarid0g2N7aWn6tXnGzNuPNxlMiIg3HlNeisuKDOZcZ8oJjwsB5mp5Msil2NFiaYIBVYjQpN90clT8abtEblt4KUmx4GRp05iiWGTaNAIFU3mCCkDg4E85BBUmR8+lYuQQVjHlAjKcpJgkcuIj4UXw2MacTZYSoaBR15ifxe6hXaN4No689BHWKxuFwTr6hlkJJgGCSr8qQeA8K6XjSfHfQt0z0mlNQbPwjjbSEupWFARK0FBUATBKTN8scTU6iAJrQywcKRWBrQ/EbSjSqin1K51TLLGIyi2GFYtIpg2mAR4j40HUqNTTEvCRVXz/AEgcTz7vKVRzXafmxeIdw6fu0flT8BRHDqtVNlP3SPyp+Aqww4IrH5fosgNxWK5cKiQ0okVfwmx3HSCEkJJ1NhWrwewEoAATnWbyemsDl1NCHxwiuQHLZkcNsVbnopUrw+gKJN9lcSBKWyroCCfZNbFjBKJjPEHLYa2Mx04e2rwBROU5wI6cBViz4X+LBbMG1s1yYU2sQMxkZTA5ZrTRZe5AcVaJSSd5P8JAknpRvauISppRMEaQb34QJ1ngL0LwjCSgLCR4+QvyuL+dUeRj+NqnoDdkLTgU3pKVrIM8/VsPD21Tx+wU4hvI4cqhdDvAT+Plwn3GnYHHg4l1oCAsZwDwULHL55VUQ2fiJEESnMArxykgRynh0qh8ltDRlR5dtbZ7uGcLbqSki44gj8STxSefwqkcZHL66V6pt/ZjZBC2u8SCVpEmySIlIm0KFx4UD2ViGCpTSWglBOQkBMqJJgDNvKFoJBMReK2w8i421YrpdGFeeKjebfURTtl4fvHUg6DePgL6HXl50eb7KpClZzYEjJe19IF9KtYXBJQqEpyj4854Ve8seP4lb2aFt4sMrfAUSod20kJF1qhKQDMyVGbCKw/aezyW06NIS2NI3bKIPEFQVfQ1sn5ceZbByt4VIxDpj1j/ALaD1AueVYPaGK759SxYEwmOCRYC/wA6HiKnYJML9jNnh3EAKTmSlJJ6H1Z53NbDaDgGRudHEDxTIB+IqH7Ptk5E5yTLo0sN1Ontmm9omodbcHrlSSeSjdB8jVWafPLQekHsCvfH8WY+wiPjUGOxI/amkjiFE/ygx8aZsJ8KS3OqQffY+8H3UNeezY7hutuGP+P61mjG2w2Ce0SzicS2w2SSs35AcavlwJMM7qGxkU5fwKWwOM8aobHYUS67MLfcSw0eIQCe8UOQygia0DOEDigEQG0WRxECxWfZAHjwq+U+NR+gLZBskvKc9IhGndkZv5pJCUK5Xq1tZlxESLHQjT/upcRhQN1JsLk2/wCSzI9nhSwbzaUg92hcjjJKh1OU+6ByrTjyqaoaOgW21zpry4q48Ek7gUAeBCxHMBSgAR76plEmszxtS2jQ5a0MaYKqvMbOEjxqfCsVdaFx4j41tjBIpPG+7pU+aVGhTQ4dqWkfkR/6p/SrGyMIS4EkakAHl4cNOdN2efukX9RP/qKe7tRDG8q0yBrxBBIjiJHtqjOvx0G6Rs8oVAATGW08EcIAvJ1EdSaubOdKZSu5SI5Eon0h1BVCh1BrMdm+1TDiykrEyAOGYAAAgeWnStwpnNlU2RmRdN9eBSo8iLf9Vx5qUXUgpjcGSiEEymdxXldJ/iA9oFRsvkOODhIB6b1vaFCnYljMjOj0TqmcpBHqz6q0nQ6AiDu6B1445lqFytAJER940oTKTpIy2OkEcKVJdkOdq8GoxlICc0lXUAmEjifnVHYG1pddb3oUnMmBqsRmAGgJBzR+atFjWu+ZA1BAHW9ykHUC8mNaymMV3OIw+QAS+hIAtb0VC3CCR51fF8o0K9ATENlnHlStJO7qcqxETNiJ66VqHSAtZSuyi2oCfWuk30SSINzxqv2lwDIf71YT6hk8sttdLpi3OpNkBxxIEJCLqSgi8KBErHAHUDhPCnltKRPYeaBeaBMhabSOPUDrFxzrE7a2UULQmCEhWZTneACM5WpKRAKV3Ai8gTPCtVs7GhvKFEDMlJANpChuG+sHdPhVvaWDSQG4KioG+7p0CiB6R+NVRk4yDQL2dgmv2goUpCO+S33WcKy5rpiUg3MjW3Wo8f2fDGOLJX3hSWyqE5RKgVZYk9KWOwim0JLgSAk7uUQq8ToTEQDrwpJxfe45Tok53LX4BKR8vdViegMzW28QtrCPLCpXiX3EuHQ7qlJgW5RWR2YzJAHMfL9a1fbIxhD1xuIA8AVWtwuPZQ3sEwlWLRm4ZlDxSLe8V08TUcbkVtWz0vAsFCEp0KWyP/UfGhm38PnZMcFKj+Ux8qMvub0dJ98/EUKbOZhJOpzE+a1fXlXNi/y5FlEWwrNpVwgkePFJ89Kzu1H1d+4UXUppwJi15TVvZmOLT62ydxckDqNfdfyNCO0TndvIcBsFBXkbG3hWmEakxG9BzAtFOI7tOXLhsOlmZnecusj+LKCPOtJhvRgBMnjcCUiJgGMqRbyrG9nXVBDriiczzkidfwjh0nyrR4XHSMo0sI5keik9LSaoy3Y8eiy6xpZKibiR/wCaySfZ4RVZvBqSSVqEaWB15R+l6uoxAMm5mx5k8APD3UVRsQtlt11XpaiLAi+utDHy216HUbYP/wBLcSjP3MIEXUm/jvSfhQx506pabIPGUj/9CtRt3td3r3coIS0oAE6Gw91Xsd2gQtoNMpSShMXMaCLRqP1roxnG0rssWGb69mIZ2hlJ71BaFt/1b8CZMeMxRFGo8RQjD4xS1QjMDMQoDKJMET8taPDAkAFCisJKQRu8dPS4dKs+RXXsrUJb/R4pFKu5enwpUORWaXAf7SPyJ+AqnicGlzEhKycmQGAYE70knhYGrmA/20fkR8BRvs7scvuqVCYTFzyieVtTVfkT4QCPVsHDOspRKN2CFf7ah+RYEHzqXZmPxGAWE4hWZhU928bgjgFKTKZ461rsIzugIVIMgAqzTHEBeg8CKrYjZyLhM4RZEbl0K6qRoec6jiTXHWS9S2hqGtbXSF5wpKmXl5FAGcq4AC+gJ3SPynnQ3bWHDToWTCHBkWeSiDkX7gknkU8qov7OyKytpQ2VSHGgSGliQc7BPoqVGmhKSDBibbalYnBpSq6s4QoxB3VzcHQlIBjpRpLfoAd2EvPhkq/iUfeRWXWx3uMy/u0LUPzKG6fIg1qOy68zE8CVW8VE0O2Phf8A5WJVpBSn2Jn51ISqyA/tJgA4G3UyQlPehBgpVG8Uq6jeEaTE1I9tRGHxTayRkcQQegN0nyUB5GiX7KotHdOVK1KR1Sob6ekmSPEVmjs5a3UOLQQhpORsK6WDixygC1PB2tsLizQKwxDCSsSQltKUkTlhUx4wZ/6NEW0TKJuDmbJ8JAPQiR/1QVpxZDfeAwFBUn1o3Tpwykkc4NGsU1N0g5kgEgcU8Y6giR1pJa7IBe2mLIwRUkRdIt+aNOhPDlQ/s2n75u9gfgAKvdrVZsC6oCZAUI0J3TI5Tr/yHCqnZZiH2geCArpdLcfCrI/4aA+zNduhGHwqDZSlYh0jopxUf+0eVc+z7DpU8vML5d08JJE+BgRwqLtg4FtYRQMqyvA+AdUAD5zVrsCicQBwG8RzgE/Gt6VYCv8A2NnjH8pVmIgJgeJ3rmNYoZhn8sNnUAoPtKgoeMxV7FN5mXImScw+I16RQDEqIJM74ym/KLSeR9x8KxwVoZgTbi1ByU2UDIPUaVzGYcPtNJSd9YzK9hVpwHClthcqzDnOt+s13YMJddTxCQsfliIHSVT7K2X+Kf0V6eiHDbVhtokzCSSORJj2XrX7K7PvKwweJAzjMAdYJm3In5CvMsS5lLiNN5Ue248LCvVdg9rw8w2kWKEpQRx3RHyqrPHglJI0YUpOmc2OZfS0bKCZjhJIufrhRbtziHEhCArQ5teVCDjwXgUCHPiARb303aGJLjh70+FZ7ala6ZphCtFR10E50TvC3svNQbMxTjeaVQZMEDhV0IHCuuIHCjyY6bT0yTAYn7tVwAlcdVFQsPaJo7s3aMYQqMCCgaxO8nU1mF4Ua8a0Wz8X3eGJj0VAmFEaqjUXGtasErmh8UWlL+Dxj9pHT20qXfj6V/ilWqmcyzW7HwpcQgCAAhBJPKBA6k6ACtLhcRkOVpKggHXICYESQCQAZJ1kxxqt2f2CkstKJJlCNOZSLSNT0E0bVgktiQgpGmZQJnXSFGPd4Vy8+T5JDUXcC4qCFJeMWshlQ/4xm0rmKdEEJcTP4FJKLj+EmUnqmhWI7S936JW7cSTu8OBEcoqjtHay3wMwyp5G5OmpFZlB2Ee/tESpIzEmbWJCrHODGU24iyhwBmosDtQNuKSk53HLZEgqOYAjMOI3DcnSCTpVPHoW2hptlJL+IWEpCdcvrGPDXpWw2bsJrBqKWCFklzIsyr7l1CAkkxBMJUfOnlxjG2FJt6O9lkqbayrTl3jA1uXnWiCfzIJkWgiiOE2MlIUqbuLzq8Yge4Cge09uJafSFH1SfMkk+8k250SY282GCcwk3APSKzT5S2vZqjiSCr59EATuBRvoTNvdVDEvJBTmSI61itk9tSlwhZEFSveon51sA+jFJOXgn30HjlB7LFVFhTqFFKeZ+P8A3Vvb+B7rDh1oDvQrJJmACAZKQZVETAv1ia8824X8C4MxzJnXkQa0fZLtWHTLqt2bpnymPCt+K0vy2vsrnBSWiorZzysO8lcKBhaSE5DvGVNrRJCVA3sSN7hJFCOxy95vmGjr0GnlFeg7ZeDbRWBLZtI5/wCayqMAEIwz6E7rv7Q0oj8eZzIehKTH8hoqL4vkjPkhxVmC7RskYfBWP+zmPC61lUk9RNXvs+TLrhtZsx4qISPjUfa0L/ZMGYHdhCZjgQAkDw18zXOwz5S47y7rN5hQy/Gtl3gZR7NgXZSUj1lLA8BCR7hQTayYeQLARk8Y0np+tF0JIQyeMDpdV/nVLbWHESRBsQdbjSsUdMLMrj2QCdYVIkxY/r/ihP7YUPpUOWU+EkEfOje1VhcKkfeQkiNFTA9/xrL4wbyp9IGI8AeNb8G+yutjNpIh1U8CRVjY21FMEuIVcESkzccY4GPnUO1FAlKh6yQfPQ+dVEn3cPrwrSlyhTJ07PTcJjkvgPN2VEFPFJ4g0Zwmzy6yqSJFwTqOIis/sTsm4wUOIcC0uJBcQd0iQCMmoJ11itdhgEtwOf8AiK5Xk4uD0dDFO1szTKykmatd4Ipu0Ewq2n1pVNl43+uVVerG9lnvbx8aJ4PaYaCir0YMxHCCDe00GDnvp6to92krgKyEKyqEpVB9FQ4g6GrcMnyC5UjznvU/UUqj/aU/u0e+lW+zDxR6zs/FnuMOpKiCG20iFGLNpnW0c4ESRqaKPvZQAVZ1wJn8SrpT0SBvHyoZ2fALGH0MpaBvwCc6h09Ae+uftwWFqOqlkjjuqMj2jhyArky22hkVSjOAPXX8735CR767h151Tx08pJ/Sqxf9IyRCZBHOR14Gutr3hwMpHwEVHYArhHWztTemMNhlrkeqVltrMTpZDiiAdTAoxg9tBTaVrs4/95EzlC5KUjNwSggeVeWHtKcPtF14grTKgpEwF5RuBY0KQ4Eqj+Gje1MQUo71LiVhpLLalBQILrrZUQiNQmFD+Snz4G4xLcMqbKPabaQexW7cI3QeHjQ3FYtSbZvfNdw7jbcqUROta/sX2KZxza3XwuCoBspWE6EFRyRv8rnnGk1dUccVy6RfNUrZgkqk9eWp9msVsux2OxDCx908W1HXu1kDSL5Yi1ev7O7PNYZGXDtNtp/hEEnnm1PmTVh1pxaClCFZ41zDW8ElXDpVDzrKuEUVcqPO9vK/1BeT0YUlWomNYoaz2SUFEN5klNpkyo/hE2tqSbD3Vux9m63IW88jvNY7pJAP5pE0XX2cxYSAl5lYFoU2pIjxBUa0xwTSoR5bdmLw21inBOsvgwQd69jBukHherGyXC7sNY1XhF955JUHCfEpKvZW2/8A5pD7RbxLDSeH3S1CeoICSPC9O2H2PawodSgqKHQApKjmiAoGDF5Cog8queKXHi2Vyycjx7a2HCsNicOTPckuNnm2vfHsmsp2Qc+8WiQC6goSTfqIr0vH9lHWAQtJhSXWQoXBABUySRzAKYPhXl+ytnkvJEwcwg8iI09lTHBqMkxJfZvDtHMjKAAUgW4iLeenCo3h3iMx8PZUOKTumJGW4J1E8FHik8/gRVVWKOUgkJULETHn1FY0vYxnnWgVhJOjyT5el/8Ak0ExzP3aXD663PGJEfOjCJGKiN5aVITBkZ1WBjwKqg220AwhKdN4jwzGPcmtsHTRUBnBLAP4VET4wf1qLAoBdbChIKkgjoSJE1Owsdy6k/wqGnMg1FgWyXEAEDeF+VxE9K2R9oLPZv2oCwsBpHIaU1vGhCpI3T6XQ/ijlzrOuPqBv1ops++prLOsn4svi6L+NwiVpzJIIIkEXkcwaCPYPKZ8hVrE9mHC53uEzJVqtIMIVxJvZKvaDVlrsq4+oqfdUyExKWwAbgKlalyAIPLnfSudPHwdWWrJ9gRwZT0rn+gYnEI+6QAgzLjighEDUybmJ4A0Y2hjdn4KBZ50XBJzkCJFzuySQBbQzWc2z25debITCVLVEC6koTGVIMQJVcgU+FSbtIWeRGH/AGI/iT7/ANKVRd8rmffSro0/op5RPSsFiyGm06KLSOESC3lCo5iQOtQMPZsoE5RbxsR50OaxmZtlKjH3aN4TugCDI4gjhzvTji1IXkWkIBG6rUSNCk9fnXMnBtshcexG6vQEpH/iqCPdUKsVvEHQqN/ePeBUT7mVS0mCAonxChe/nQHG7VmyL6e6LmmhicwEPaNkoxCyfWOYfXOq2GxS8uSSUkyEcM1hmjSYEfRqxj1F7KqxUAQR0mrWwNhvreaCUQp1XdpUowElU7x5ACT5Vvi0oJSArvRGh9owSmDMxcScwASP4QDMn8Jre9h+0wZaQy64UIU44gFJylOWFZrcZJSJtesYez5QpKwZSVQgc0iYJ5A+kavY1CW0uNSN1IQTzUSVKV5qy+Saqycci4osc2+z3jZW2ApO4tKgRMKvA4FR4D41eG2kWKhaSCtJBSABMlQ4zaBXzjsrtAEJIAWkKSmxWVpzoIggG4BEykyDI4aegbM7duNK7vFNMuLSvKWxByRlUhUQUhKhfdJJOugFc2fiyhK0NpnqjHahgie9GhMKF7a6eNWkbeaPrpPgoG3ONQK8lwn2rs7/AHjcb7hCUiBBgIQI+iTwqU/aTgz6QSsnjklIHEJB9XUdda0KeaLrbFUIs9cRtRs+sKk/bUa5x7eWteQDthhnCA2Ug6BJ3QBxU4dDHLqOJqZ7tlhkBCQO8QjVZiVKlRRMXMSbaWTWmGSUtNAcEj1HF7UZAIUoERcaz0ivGe1/Y8Mf/Lw6ithSyFaS0smwkG6JMTwMTV1P2iMokoaSTZIKkhWkybzvEq1qnt37Q3sSy42AA0qUqBAtMZMvXMkk+2tEZ3pkceOjmMVKEOptIv1kXBHETQ3EtBYzDlcco5c0+8UR2GrvMKi1xI9hNC8Y9kJi0XHzHhNc/wB0KD3wEFtaBBzKBPQpUD5Rf20J7TnLkQPVQlPP1QSb9fjRXaSjO7Edz31jGXMEgxrpnoSMM5iltIRBWvdvYZk2JJmyQkZieU1fiT02BKzPMkiSbTIM9f8ANE9j9m8S+vI0w6okTOQgROpUqAEyNSa9D2Q1s/BuBtAQ84rLL60glSlKAAZSbNoMHeEqggzT3ftTbQ2UoQZSuSDoSVKkg3skAJAPjVsvJe1CNj8fsIsdjVLUA4sN2mBvK9voirTm0dnYH01Z1gHdJzqJ8NB7K82xXbzGPBQzQCrNKRcTwCgLi41mm7N2M2fvMQtargqSndtOqlqvbklJ8axzjN7ySr9IfRpNs/aqpyUspyzZOo11MDU+qB1nkKf2rxSnkYZ3EJebS6lKXUIBz942kgQ2oQSsZYUQdOlaDs3s5CZDKGmCBAUlAUox+Jx0lRPgBVvEd4hQcBK1JIUFGSc6N4CVcCmRalxyhy4pUJk6tGEw/wBl+NxCu9LKmUOEkF1YzBJiCqd7ToK1LP2ds4PIoqLq5B0AAM21sfCK9E2jtVCm0KC/SAUCNIVGseNZ/amPlabiPy+sCIJrY8il0U22fP8Am6UqWbrXasARjGboAMaSZvYCT8qeNrqSkpnMDwVci3A0NbOlPCRrR+OL7H5D3H1kTJvx8uP1wpmYD0ZvEnjXSqwE2FwOvEx5AV1DBUoBIJPT6+NPoDG4Z9SVBQ4fA0bZ7Svt5VKtJKk8OBSSLaQpQ86L9muxQkOYgpMXCAoe1R4+FXe17KG3sO4ENqBCmiFAKSLhQVlnUAmKEoRkraCtF/D7HcSwl55shxSgIj/bSYUqANNxMX/GKBYjYyn8N3iTC3HDumwUlRypyk21zfOLScxPaTvGV5VN5lBwwISpICbkjw68KdhngWsMzJgI71IK0gylNu7VIvK/REKtea524u12OYdWDITliFJJKtZSJygEadZ68Ks7PYDZ730hlcPU2AvPUitC5kIIOVwE6HKlQvJkegfEZKH4zZyAIQcneqCd9QEaqkZjEfzmrY5XIBj1TYk6z7b8KeHVAX8bjlVnG7PKXckpJgGZAHO9499TOMlKFApk5kkcbQoG44TFbeehUiknEHp9H/NX/wBsUGgQdTofaaHLRfSKuYogJQnSB9WpyxMmweIUVJT1AsOfzk1pcXs9QxasNAT9+tvdEJ+7AbBA4C5PnQHsyzmxTAOhdaBMwBLiLkmtRime8xS3ULBUteKdReN79pdCB/MGvhzqnI0ugy2T9lceUJLLhhQEx7QfhQntJiQSSDp5cDzojttSIaxQICVFBUARO+CFDW28CfOhu3shaBRfNYyQdaxx3KxGIKAL03hltsf+M1R2Q8tkPEDfQhMX4LUlK0nxAjzNXXVkBdhKsmhGqlLPThFDmlkF1KvXbVNxEpKVCT/LHnVsd2FIi2SkOPAmxQQoAG5iTYmwAI89BepHsAnv3EmfSXa+huNR1puxbPDS6COWv1pV93/fQZG+kcRrkM9OFM3U6/Q7DXZDFZm3mFXLgKEAX3ik5Y/mSkR1oazhilapmZ42N0zB86gwxWhKVSEHvJBJg7pMQBeZo2sZnFOiwXvqBUI6wNZmay5W+TaFYb2c8kKOWOBm831m2nWtK6VLbUE5syikoGsBGup1JArL4LHspUk7pCjGoER011rQYPaycycxCU20UAI48azcXehu1RL2fbS6ktEkJZWYSTEtqOdM+BlMdK72lxSA5laBuRoI3hBueXCg+29pDDYlSkOBLLqUo7zdOUKcTmJzZhKQpVyDrPCgI2qptzMt/IXAl5lCghRcSoOLh7JZOZTeRITlI71JN92tuKLl+Xoz1WjzjMfqa7Vjux+L3j9aVaqAZ00hSpVaEVIUqVAgq7SpVAiNI6UqVAY6dabSpUAM6mlSpUzAjtcpUqJBUjSpUoRUqVKoQ5XaVKoBHKVKlURBUjSpVCCrtKlUCh6NR4j41IjRXifhSpUEB9kFKlSogP/Z"/>
          <p:cNvSpPr>
            <a:spLocks noChangeAspect="1" noChangeArrowheads="1"/>
          </p:cNvSpPr>
          <p:nvPr/>
        </p:nvSpPr>
        <p:spPr bwMode="auto">
          <a:xfrm>
            <a:off x="155575" y="-1371600"/>
            <a:ext cx="2857500" cy="2857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6" descr="data:image/jpeg;base64,/9j/4AAQSkZJRgABAQAAAQABAAD/2wCEAAkGBhQSERUUExQWFRUVGBcWGBgYGB0XHRwYGRoVGhgYFhcXHCYeGhkkGhcdHy8gIycpLCwtGB4xNTAqNSYrLCkBCQoKDgwOGg8PGi0kHyQsLCksLCwpLCwqLCkpKSwsLCkpLCkpLCwsKSksKSksKSksKSkpKSwsKSwsLCwpLCksLP/AABEIAOEA4QMBIgACEQEDEQH/xAAcAAABBQEBAQAAAAAAAAAAAAAFAAIDBAYBBwj/xABCEAABAwIDBQQHBQcEAgMBAAABAgMRACEEEjEFIkFRYQYTcYEyQpGhscHwByNSctEUU2KCk9LhFTOS8aKyJEPCFv/EABkBAAIDAQAAAAAAAAAAAAAAAAECAAMEBf/EACcRAAICAgICAgIBBQAAAAAAAAABAhEDIRIxBEETUSJhcQUUMkKB/9oADAMBAAIRAxEAPwDytlkZU7o0TNhxqUMp/Cn2CkyndT4D4DSnze2hMfX1wreo6HGllI9VPsFNLKZ0TfkB7qmj3fXClk+v1o0EiDCfwp9n+Kd3KY9FPsH6U8f4p6dajaQSIYZP4U+wX84qRbCUgHIm5gbo42nTgfjRLDYDvEKWCN0REZZMSOMBVp1vVDENKbEndNlA9IzAg85GsEGbGqmQsHHhltSMjagZCVBtCjIN8qymcogieJBoRiXArggAKMAAcYmSBMDKn3xqSWOuHQkjT/jaI6k01lkEjey9IJ89SNZ1pdALOFweY2jwKY4HSxkyBV3/AE0mN1JBB4J0TxgAkDjvRSShoAJbClLOpylZOlgnNlSAAeVM7haVfetmQb58OTr1SdLcPKq+TsKCTAbm7aIEH0EaHSZE1ZJw+gaSIvJQkAgG/DWNKplhlUQWkrTcZc6Z6qbdmDPHNHSoFLUjU7om43gTxn2+VqdOMiINHANGwbbvEbiQRcSOR5eZ6U47KbBALSB4oSPlUuyMUlaIMJU4QJkREpiQbxIN0npeiam1JGXMHEX0OZIvyN0HxANM4pDAxGy2v3Tf/BP6VMjZLX7pv/gn9KtobqZLdCkCigNltfum/wCmn9KlGyWv3TX9NP8AbVxKKlSipQSknY7P7lr+mn+2pRsdn9y1/TR/bVwJp4FQCRSGyGf3LX9NH9tOGyGf3LX9NH9tXIroqBKf+jsfuWf6aP7aX+kMfuWf6aP7auxSipRCidjs/uWv6SP0rqNkMyPuWdR/9SP7aukV1CbjxFQU8byjkPYKVdilQFLbHop/KD7gKelNMYG6nT0R8BUgNaV0RMU/RpaVzNXDSylRLOz9RRjA4JfdBS2iGyqEugEFJgHejVtQIuRqLHUUFzfVvKtY3tM4fCpQ0SlZk3VqVG4CTuqFiDx8r1Td9jRBu13EMNlKTmC7wYMLBhQUU8NfHyrKYrHrWN5UwIHh09pp+JeUbkDLJ4+20zy6VSjkOHjUv6Fkx838/oV3vIBj6/WuZaSUfXworsUe24QZBj3fWtXcLjlT6ak9QJjwGo8qo3930PrlSHhUoO0FFY9YMF1S0TAUCq89HBItwNqM7HWFqCTvAm8DKrhESbgEcPZWabWSQLHjBPQ++jbGJKAFJIJMDUKINhEFInWLGDIBmklqhkaTFbILUuJzqSSVSRmAI9IkJg5U5uKYnWrmyH7HOrPmOkwbccw0JvbpWaZ2otakwN4wgpCiEqFxcKVYybXEaVq0YpYjvUIUCQCopyOJERDhCYn829PEzTlhOUDgCPEz7xT0pqQp4jj9XruWgAjCadFdiuioQ7TopU4VCCilNcinCoQVKKU0qhBV1AuPEfGlSQbjxHxqAPG6VKlQELLFkp8B8BXSZqNhW4PBPwFdJ4U/L6APnrXCdNPrT400H5/V6QTelemRIkZO8PkAfjRjHpCkZElWXUggHXxJ48oi9CUoiOmn141bdXIKiMxgzBB5cI/WqMl+h60Cn0HMUxM7thGl7CJNuHnV5GxUIgOHeIMXGs3+X/E13DYU7rhMCLE6b0IEknSDrw1qhjHSopM3jKq85VCU+8G1JblpMA/CbHK0KcBgZ0NjqpZPyGajzvYN0oU4htWRKc2YiJ4CAfM+VavsnsIKw+FziAJe8VKO6SI6JHgK9PwRUUHKB1+fCuXl86UJ1E1/EkrPn3FdjX0pBKbROugJAmNaHr2KRMp08+HGvoVWzw6ozqR1uBIn2k1ntqdnGZJghXThcWHsHspsf9Sl0w/CmeHusZSAUkH48ZpyHDEEW8I6T+vjXoG3ey6VJJSCYuIiZ4wOV/dXn+Jw5SogiCkkRxn6NdbDmWVGbJDiTM4gJmRmBkdel+QBre9mgoNhSDmSE8FJcKc0FSVIOVRHiVASQBXmyVefjW27B7YKczainIfxjMmbQCIIueEcq00LBmtKY+vqPC1Oy11x0qOYmfq3E8LeVcFIMRlNOSK4quBVQg+ug1GV1zPUISk0s9QlVdFQhLmpuamiu1CHc1OTqPEfGmCnoFx4ioA8dilSilSiEjJ3R4J+Ap+b2VWZ0HgPgOlTiouiUdCTU4FRt/XSpaNFiHoRV5hs5VEQYEQZ48ekG81A2irjRMRNlWPLzpHQAWrbMJ7pcmMwIgDVJknnwOvCpuy+wVYoOKkwgAAk6kgWnhAA91Usb2feQkvlohgqyhcSmeVjPSt32IayYFNrqKzzvMCfICsXkTWOD4MfDFuWwo32vZYytp3y2EpWr0UggAWJ4ddKsN/amykwVQSdBvC03kUP2KAmUqCQkTOlz1nWqPbDBYWBkDWaAqUC/XNkGUjxNcuOPHKVST/k1Pl9mu2f2xStCnEqECT1/wAVjdt/aArOUpE31ub31mrv2cbB78u50qSyUgJMFMqvMSLpiLjmKyHaXYbuGeWgpUUheUKAMEePOKvwYcXyOL9CzlLidX2hxLoMKUAI04HhcCqjudc95BJHpaTrraiDO3EJZDIbIgXWS4AonjAUI5aVSaQSdQZEwMx+N662KleqM0gW81lXHCPdx/6rQ9i1AKUbTAyzEm9xB10OlCdpNwUmOh8Na1HYRzu3l2nNpxtc2GnCtXoSKNW2uQDe/P8AThTs1RlVczUo4lOU0rpq1VGVVAEhXTc9MKqQNQg/NT0mmJqVIqEHgV0CkgVJFKQbFSNpuPEfGllqVtNx4j40QHitKnRSoWJRA1oPDl0qZM/X1eoGtB4D5Vaab/WgkOiZoSfr64zVxtFp9tqjaR/39a1cbb+utFuw2dbR9fCp2m6chFWEM8qSgUGdnbKedYVkWnulNKS62swCsKMFBMhK4IPuNc+z1UMBBGilfL686JdkQFd6yskIUmfAyEzbxFWNnbMSw68yPVcBTOpCkpIM9TNcTyW4ynB/ybYbSf8AwI7b7Fh9uWoC+BiD1E61ksJ9mLynwHXAUzKozEwOF90Wr0fZuJNhMUTxGIERbrWGOfJj0mM1bK+AbS2pKUiEgZY6AQP1rMdrgWMSFmMiyEGefPxir20u0uHwpHfOBK1EkJPLgOlYvtf9oKX1JT3cpn1gTNo04DrrOlXeNjnKXWgSajsN7R7FsvD0UiegBHgRQxeyk4JCsoMq1Jg2GgozsXbKVYdC51EeBFiDWe7V7WzWFa8Cm58G9AnVWYjaKMyTGuunWtJ2Nw26tRWpJQUgi2VQMk3mQRHCdTQJQ18/0mi2wXFNiCTClT7o4m3Ku6tGFGocWJ3dOhkeRIBrgVUOang1BhqzTa64aZUIOFPQKamnoFAg9IqVIpqRTwmiQempAKiFPpSElSI1HiPjUUU9s3HiPjRIeMV2uTSpBLI8M3IHgPlRBhFVsMLJ8B8B5VeZaop6LH0Tspq40mo2UVbbRQFJG01ZQmuNoqylNQIT7N4xLWIQtdk3So9CNT0Biju3EIQULS6FEnLGYKOX0k5TrlBm3DNWURVLEMOFQUlQgRuhMTf8czWLyfEWWXJPdF0MnFUbrC46w99WkY6VgE2+QrHYDaubdPEWPPx60Wfe+6zg3AVbry91cSeJp0zSpas7212GxjChalqbWgZZSEnMNRIVxF4NeX7QwpaWUlWdPqq5gTqOfPwrc7O7MbQdGZamWs1x3kqUBFiEpGUeBNV9p9jMQsZVYpjdBNkqEnqIH6azXQ8bKsTpysqnHkrM/sbbamgpJ9FV468D0kfKnbYdlYPMA+2hGKwC21FKlbybHSDzyxwjjUuMxxcIJtupT7BHyrpuCclNGW2lRKhvPKRrE26Vqdm4PuRI1IOoHHUge6shsPaeR8ApCswKQNItOaRyge+tliMapOHQrvCCpYSIsAjQmwune66XmrJZFGk/YiLAqVNVm8WySIebvMZZXpPBCSfbVvv0CLOG8eiAPGSbj2GrqaWx7GuJpgFEm2mVAXXmgWJAvx9U8ad3eHIUcy0BIJJsRYabwE0tr7IDwKkSmrWFaZcRIWpK+Shb2AW9pqFTZBg6j69lH9kOinU0V2KBByacDTBTxQIPFPb1HiPjTE09vUeI+NQDPF67SrtKIXMGiUp/KPlRFlv31UwghCLeqn4D9KJsM2qnJlUC2rQ9oDzqdDgFRhrjXbCqH5f0hlGiwMTFP/bKpZ01I2tJpf7qf0HiWVYs004lVcirWGwBVEyJ0t+tL882NxSBjOKHeqQlUGAYtYn5mKM4fHGRxE3SeJHzqs52caSpS0BWYkhRCrAFWpkayAZEa0Od2gWnMqxB58xwUBz5is818j0CEqPQcZtglMRNhbrWfx2yXygrK2wDomSSPHhQzD9qUiyr8uRj4GqON7XFyYBmenzqvHhmnpFssqaKePZWlMrvBgQZ5n2UFxDsaVNi8StXpmhTy58PfXYxRdUzG+w12RwPePydBAP82vnAPtrT7dcObErJENlOGbTpkbKUrUoDSTPHSKi7H7LKEtAJClqJcINgmYjOfy8KqdqdogtuQf8AfxDi03mUICWwozokqSY6VUnzzCeibsmkqBJCcosmUJBPXOL26Hia1Tbarid0g2N7aWn6tXnGzNuPNxlMiIg3HlNeisuKDOZcZ8oJjwsB5mp5Msil2NFiaYIBVYjQpN90clT8abtEblt4KUmx4GRp05iiWGTaNAIFU3mCCkDg4E85BBUmR8+lYuQQVjHlAjKcpJgkcuIj4UXw2MacTZYSoaBR15ifxe6hXaN4No689BHWKxuFwTr6hlkJJgGCSr8qQeA8K6XjSfHfQt0z0mlNQbPwjjbSEupWFARK0FBUATBKTN8scTU6iAJrQywcKRWBrQ/EbSjSqin1K51TLLGIyi2GFYtIpg2mAR4j40HUqNTTEvCRVXz/AEgcTz7vKVRzXafmxeIdw6fu0flT8BRHDqtVNlP3SPyp+Aqww4IrH5fosgNxWK5cKiQ0okVfwmx3HSCEkJJ1NhWrwewEoAATnWbyemsDl1NCHxwiuQHLZkcNsVbnopUrw+gKJN9lcSBKWyroCCfZNbFjBKJjPEHLYa2Mx04e2rwBROU5wI6cBViz4X+LBbMG1s1yYU2sQMxkZTA5ZrTRZe5AcVaJSSd5P8JAknpRvauISppRMEaQb34QJ1ngL0LwjCSgLCR4+QvyuL+dUeRj+NqnoDdkLTgU3pKVrIM8/VsPD21Tx+wU4hvI4cqhdDvAT+Plwn3GnYHHg4l1oCAsZwDwULHL55VUQ2fiJEESnMArxykgRynh0qh8ltDRlR5dtbZ7uGcLbqSki44gj8STxSefwqkcZHL66V6pt/ZjZBC2u8SCVpEmySIlIm0KFx4UD2ViGCpTSWglBOQkBMqJJgDNvKFoJBMReK2w8i421YrpdGFeeKjebfURTtl4fvHUg6DePgL6HXl50eb7KpClZzYEjJe19IF9KtYXBJQqEpyj4854Ve8seP4lb2aFt4sMrfAUSod20kJF1qhKQDMyVGbCKw/aezyW06NIS2NI3bKIPEFQVfQ1sn5ceZbByt4VIxDpj1j/ALaD1AueVYPaGK759SxYEwmOCRYC/wA6HiKnYJML9jNnh3EAKTmSlJJ6H1Z53NbDaDgGRudHEDxTIB+IqH7Ptk5E5yTLo0sN1Ontmm9omodbcHrlSSeSjdB8jVWafPLQekHsCvfH8WY+wiPjUGOxI/amkjiFE/ygx8aZsJ8KS3OqQffY+8H3UNeezY7hutuGP+P61mjG2w2Ce0SzicS2w2SSs35AcavlwJMM7qGxkU5fwKWwOM8aobHYUS67MLfcSw0eIQCe8UOQygia0DOEDigEQG0WRxECxWfZAHjwq+U+NR+gLZBskvKc9IhGndkZv5pJCUK5Xq1tZlxESLHQjT/upcRhQN1JsLk2/wCSzI9nhSwbzaUg92hcjjJKh1OU+6ByrTjyqaoaOgW21zpry4q48Ek7gUAeBCxHMBSgAR76plEmszxtS2jQ5a0MaYKqvMbOEjxqfCsVdaFx4j41tjBIpPG+7pU+aVGhTQ4dqWkfkR/6p/SrGyMIS4EkakAHl4cNOdN2efukX9RP/qKe7tRDG8q0yBrxBBIjiJHtqjOvx0G6Rs8oVAATGW08EcIAvJ1EdSaubOdKZSu5SI5Eon0h1BVCh1BrMdm+1TDiykrEyAOGYAAAgeWnStwpnNlU2RmRdN9eBSo8iLf9Vx5qUXUgpjcGSiEEymdxXldJ/iA9oFRsvkOODhIB6b1vaFCnYljMjOj0TqmcpBHqz6q0nQ6AiDu6B1445lqFytAJER940oTKTpIy2OkEcKVJdkOdq8GoxlICc0lXUAmEjifnVHYG1pddb3oUnMmBqsRmAGgJBzR+atFjWu+ZA1BAHW9ykHUC8mNaymMV3OIw+QAS+hIAtb0VC3CCR51fF8o0K9ATENlnHlStJO7qcqxETNiJ66VqHSAtZSuyi2oCfWuk30SSINzxqv2lwDIf71YT6hk8sttdLpi3OpNkBxxIEJCLqSgi8KBErHAHUDhPCnltKRPYeaBeaBMhabSOPUDrFxzrE7a2UULQmCEhWZTneACM5WpKRAKV3Ai8gTPCtVs7GhvKFEDMlJANpChuG+sHdPhVvaWDSQG4KioG+7p0CiB6R+NVRk4yDQL2dgmv2goUpCO+S33WcKy5rpiUg3MjW3Wo8f2fDGOLJX3hSWyqE5RKgVZYk9KWOwim0JLgSAk7uUQq8ToTEQDrwpJxfe45Tok53LX4BKR8vdViegMzW28QtrCPLCpXiX3EuHQ7qlJgW5RWR2YzJAHMfL9a1fbIxhD1xuIA8AVWtwuPZQ3sEwlWLRm4ZlDxSLe8V08TUcbkVtWz0vAsFCEp0KWyP/UfGhm38PnZMcFKj+Ux8qMvub0dJ98/EUKbOZhJOpzE+a1fXlXNi/y5FlEWwrNpVwgkePFJ89Kzu1H1d+4UXUppwJi15TVvZmOLT62ydxckDqNfdfyNCO0TndvIcBsFBXkbG3hWmEakxG9BzAtFOI7tOXLhsOlmZnecusj+LKCPOtJhvRgBMnjcCUiJgGMqRbyrG9nXVBDriiczzkidfwjh0nyrR4XHSMo0sI5keik9LSaoy3Y8eiy6xpZKibiR/wCaySfZ4RVZvBqSSVqEaWB15R+l6uoxAMm5mx5k8APD3UVRsQtlt11XpaiLAi+utDHy216HUbYP/wBLcSjP3MIEXUm/jvSfhQx506pabIPGUj/9CtRt3td3r3coIS0oAE6Gw91Xsd2gQtoNMpSShMXMaCLRqP1roxnG0rssWGb69mIZ2hlJ71BaFt/1b8CZMeMxRFGo8RQjD4xS1QjMDMQoDKJMET8taPDAkAFCisJKQRu8dPS4dKs+RXXsrUJb/R4pFKu5enwpUORWaXAf7SPyJ+AqnicGlzEhKycmQGAYE70knhYGrmA/20fkR8BRvs7scvuqVCYTFzyieVtTVfkT4QCPVsHDOspRKN2CFf7ah+RYEHzqXZmPxGAWE4hWZhU928bgjgFKTKZ461rsIzugIVIMgAqzTHEBeg8CKrYjZyLhM4RZEbl0K6qRoec6jiTXHWS9S2hqGtbXSF5wpKmXl5FAGcq4AC+gJ3SPynnQ3bWHDToWTCHBkWeSiDkX7gknkU8qov7OyKytpQ2VSHGgSGliQc7BPoqVGmhKSDBibbalYnBpSq6s4QoxB3VzcHQlIBjpRpLfoAd2EvPhkq/iUfeRWXWx3uMy/u0LUPzKG6fIg1qOy68zE8CVW8VE0O2Phf8A5WJVpBSn2Jn51ISqyA/tJgA4G3UyQlPehBgpVG8Uq6jeEaTE1I9tRGHxTayRkcQQegN0nyUB5GiX7KotHdOVK1KR1Sob6ekmSPEVmjs5a3UOLQQhpORsK6WDixygC1PB2tsLizQKwxDCSsSQltKUkTlhUx4wZ/6NEW0TKJuDmbJ8JAPQiR/1QVpxZDfeAwFBUn1o3Tpwykkc4NGsU1N0g5kgEgcU8Y6giR1pJa7IBe2mLIwRUkRdIt+aNOhPDlQ/s2n75u9gfgAKvdrVZsC6oCZAUI0J3TI5Tr/yHCqnZZiH2geCArpdLcfCrI/4aA+zNduhGHwqDZSlYh0jopxUf+0eVc+z7DpU8vML5d08JJE+BgRwqLtg4FtYRQMqyvA+AdUAD5zVrsCicQBwG8RzgE/Gt6VYCv8A2NnjH8pVmIgJgeJ3rmNYoZhn8sNnUAoPtKgoeMxV7FN5mXImScw+I16RQDEqIJM74ym/KLSeR9x8KxwVoZgTbi1ByU2UDIPUaVzGYcPtNJSd9YzK9hVpwHClthcqzDnOt+s13YMJddTxCQsfliIHSVT7K2X+Kf0V6eiHDbVhtokzCSSORJj2XrX7K7PvKwweJAzjMAdYJm3In5CvMsS5lLiNN5Ue248LCvVdg9rw8w2kWKEpQRx3RHyqrPHglJI0YUpOmc2OZfS0bKCZjhJIufrhRbtziHEhCArQ5teVCDjwXgUCHPiARb303aGJLjh70+FZ7ala6ZphCtFR10E50TvC3svNQbMxTjeaVQZMEDhV0IHCuuIHCjyY6bT0yTAYn7tVwAlcdVFQsPaJo7s3aMYQqMCCgaxO8nU1mF4Ua8a0Wz8X3eGJj0VAmFEaqjUXGtasErmh8UWlL+Dxj9pHT20qXfj6V/ilWqmcyzW7HwpcQgCAAhBJPKBA6k6ACtLhcRkOVpKggHXICYESQCQAZJ1kxxqt2f2CkstKJJlCNOZSLSNT0E0bVgktiQgpGmZQJnXSFGPd4Vy8+T5JDUXcC4qCFJeMWshlQ/4xm0rmKdEEJcTP4FJKLj+EmUnqmhWI7S936JW7cSTu8OBEcoqjtHay3wMwyp5G5OmpFZlB2Ee/tESpIzEmbWJCrHODGU24iyhwBmosDtQNuKSk53HLZEgqOYAjMOI3DcnSCTpVPHoW2hptlJL+IWEpCdcvrGPDXpWw2bsJrBqKWCFklzIsyr7l1CAkkxBMJUfOnlxjG2FJt6O9lkqbayrTl3jA1uXnWiCfzIJkWgiiOE2MlIUqbuLzq8Yge4Cge09uJafSFH1SfMkk+8k250SY282GCcwk3APSKzT5S2vZqjiSCr59EATuBRvoTNvdVDEvJBTmSI61itk9tSlwhZEFSveon51sA+jFJOXgn30HjlB7LFVFhTqFFKeZ+P8A3Vvb+B7rDh1oDvQrJJmACAZKQZVETAv1ia8824X8C4MxzJnXkQa0fZLtWHTLqt2bpnymPCt+K0vy2vsrnBSWiorZzysO8lcKBhaSE5DvGVNrRJCVA3sSN7hJFCOxy95vmGjr0GnlFeg7ZeDbRWBLZtI5/wCayqMAEIwz6E7rv7Q0oj8eZzIehKTH8hoqL4vkjPkhxVmC7RskYfBWP+zmPC61lUk9RNXvs+TLrhtZsx4qISPjUfa0L/ZMGYHdhCZjgQAkDw18zXOwz5S47y7rN5hQy/Gtl3gZR7NgXZSUj1lLA8BCR7hQTayYeQLARk8Y0np+tF0JIQyeMDpdV/nVLbWHESRBsQdbjSsUdMLMrj2QCdYVIkxY/r/ihP7YUPpUOWU+EkEfOje1VhcKkfeQkiNFTA9/xrL4wbyp9IGI8AeNb8G+yutjNpIh1U8CRVjY21FMEuIVcESkzccY4GPnUO1FAlKh6yQfPQ+dVEn3cPrwrSlyhTJ07PTcJjkvgPN2VEFPFJ4g0Zwmzy6yqSJFwTqOIis/sTsm4wUOIcC0uJBcQd0iQCMmoJ11itdhgEtwOf8AiK5Xk4uD0dDFO1szTKykmatd4Ipu0Ewq2n1pVNl43+uVVerG9lnvbx8aJ4PaYaCir0YMxHCCDe00GDnvp6to92krgKyEKyqEpVB9FQ4g6GrcMnyC5UjznvU/UUqj/aU/u0e+lW+zDxR6zs/FnuMOpKiCG20iFGLNpnW0c4ESRqaKPvZQAVZ1wJn8SrpT0SBvHyoZ2fALGH0MpaBvwCc6h09Ae+uftwWFqOqlkjjuqMj2jhyArky22hkVSjOAPXX8735CR767h151Tx08pJ/Sqxf9IyRCZBHOR14Gutr3hwMpHwEVHYArhHWztTemMNhlrkeqVltrMTpZDiiAdTAoxg9tBTaVrs4/95EzlC5KUjNwSggeVeWHtKcPtF14grTKgpEwF5RuBY0KQ4Eqj+Gje1MQUo71LiVhpLLalBQILrrZUQiNQmFD+Snz4G4xLcMqbKPabaQexW7cI3QeHjQ3FYtSbZvfNdw7jbcqUROta/sX2KZxza3XwuCoBspWE6EFRyRv8rnnGk1dUccVy6RfNUrZgkqk9eWp9msVsux2OxDCx908W1HXu1kDSL5Yi1ev7O7PNYZGXDtNtp/hEEnnm1PmTVh1pxaClCFZ41zDW8ElXDpVDzrKuEUVcqPO9vK/1BeT0YUlWomNYoaz2SUFEN5klNpkyo/hE2tqSbD3Vux9m63IW88jvNY7pJAP5pE0XX2cxYSAl5lYFoU2pIjxBUa0xwTSoR5bdmLw21inBOsvgwQd69jBukHherGyXC7sNY1XhF955JUHCfEpKvZW2/8A5pD7RbxLDSeH3S1CeoICSPC9O2H2PawodSgqKHQApKjmiAoGDF5Cog8queKXHi2Vyycjx7a2HCsNicOTPckuNnm2vfHsmsp2Qc+8WiQC6goSTfqIr0vH9lHWAQtJhSXWQoXBABUySRzAKYPhXl+ytnkvJEwcwg8iI09lTHBqMkxJfZvDtHMjKAAUgW4iLeenCo3h3iMx8PZUOKTumJGW4J1E8FHik8/gRVVWKOUgkJULETHn1FY0vYxnnWgVhJOjyT5el/8Ak0ExzP3aXD663PGJEfOjCJGKiN5aVITBkZ1WBjwKqg220AwhKdN4jwzGPcmtsHTRUBnBLAP4VET4wf1qLAoBdbChIKkgjoSJE1Owsdy6k/wqGnMg1FgWyXEAEDeF+VxE9K2R9oLPZv2oCwsBpHIaU1vGhCpI3T6XQ/ijlzrOuPqBv1ops++prLOsn4svi6L+NwiVpzJIIIkEXkcwaCPYPKZ8hVrE9mHC53uEzJVqtIMIVxJvZKvaDVlrsq4+oqfdUyExKWwAbgKlalyAIPLnfSudPHwdWWrJ9gRwZT0rn+gYnEI+6QAgzLjighEDUybmJ4A0Y2hjdn4KBZ50XBJzkCJFzuySQBbQzWc2z25debITCVLVEC6koTGVIMQJVcgU+FSbtIWeRGH/AGI/iT7/ANKVRd8rmffSro0/op5RPSsFiyGm06KLSOESC3lCo5iQOtQMPZsoE5RbxsR50OaxmZtlKjH3aN4TugCDI4gjhzvTji1IXkWkIBG6rUSNCk9fnXMnBtshcexG6vQEpH/iqCPdUKsVvEHQqN/ePeBUT7mVS0mCAonxChe/nQHG7VmyL6e6LmmhicwEPaNkoxCyfWOYfXOq2GxS8uSSUkyEcM1hmjSYEfRqxj1F7KqxUAQR0mrWwNhvreaCUQp1XdpUowElU7x5ACT5Vvi0oJSArvRGh9owSmDMxcScwASP4QDMn8Jre9h+0wZaQy64UIU44gFJylOWFZrcZJSJtesYez5QpKwZSVQgc0iYJ5A+kavY1CW0uNSN1IQTzUSVKV5qy+Saqycci4osc2+z3jZW2ApO4tKgRMKvA4FR4D41eG2kWKhaSCtJBSABMlQ4zaBXzjsrtAEJIAWkKSmxWVpzoIggG4BEykyDI4aegbM7duNK7vFNMuLSvKWxByRlUhUQUhKhfdJJOugFc2fiyhK0NpnqjHahgie9GhMKF7a6eNWkbeaPrpPgoG3ONQK8lwn2rs7/AHjcb7hCUiBBgIQI+iTwqU/aTgz6QSsnjklIHEJB9XUdda0KeaLrbFUIs9cRtRs+sKk/bUa5x7eWteQDthhnCA2Ug6BJ3QBxU4dDHLqOJqZ7tlhkBCQO8QjVZiVKlRRMXMSbaWTWmGSUtNAcEj1HF7UZAIUoERcaz0ivGe1/Y8Mf/Lw6ithSyFaS0smwkG6JMTwMTV1P2iMokoaSTZIKkhWkybzvEq1qnt37Q3sSy42AA0qUqBAtMZMvXMkk+2tEZ3pkceOjmMVKEOptIv1kXBHETQ3EtBYzDlcco5c0+8UR2GrvMKi1xI9hNC8Y9kJi0XHzHhNc/wB0KD3wEFtaBBzKBPQpUD5Rf20J7TnLkQPVQlPP1QSb9fjRXaSjO7Edz31jGXMEgxrpnoSMM5iltIRBWvdvYZk2JJmyQkZieU1fiT02BKzPMkiSbTIM9f8ANE9j9m8S+vI0w6okTOQgROpUqAEyNSa9D2Q1s/BuBtAQ84rLL60glSlKAAZSbNoMHeEqggzT3ftTbQ2UoQZSuSDoSVKkg3skAJAPjVsvJe1CNj8fsIsdjVLUA4sN2mBvK9voirTm0dnYH01Z1gHdJzqJ8NB7K82xXbzGPBQzQCrNKRcTwCgLi41mm7N2M2fvMQtargqSndtOqlqvbklJ8axzjN7ySr9IfRpNs/aqpyUspyzZOo11MDU+qB1nkKf2rxSnkYZ3EJebS6lKXUIBz942kgQ2oQSsZYUQdOlaDs3s5CZDKGmCBAUlAUox+Jx0lRPgBVvEd4hQcBK1JIUFGSc6N4CVcCmRalxyhy4pUJk6tGEw/wBl+NxCu9LKmUOEkF1YzBJiCqd7ToK1LP2ds4PIoqLq5B0AAM21sfCK9E2jtVCm0KC/SAUCNIVGseNZ/amPlabiPy+sCIJrY8il0U22fP8Am6UqWbrXasARjGboAMaSZvYCT8qeNrqSkpnMDwVci3A0NbOlPCRrR+OL7H5D3H1kTJvx8uP1wpmYD0ZvEnjXSqwE2FwOvEx5AV1DBUoBIJPT6+NPoDG4Z9SVBQ4fA0bZ7Svt5VKtJKk8OBSSLaQpQ86L9muxQkOYgpMXCAoe1R4+FXe17KG3sO4ENqBCmiFAKSLhQVlnUAmKEoRkraCtF/D7HcSwl55shxSgIj/bSYUqANNxMX/GKBYjYyn8N3iTC3HDumwUlRypyk21zfOLScxPaTvGV5VN5lBwwISpICbkjw68KdhngWsMzJgI71IK0gylNu7VIvK/REKtea524u12OYdWDITliFJJKtZSJygEadZ68Ks7PYDZ730hlcPU2AvPUitC5kIIOVwE6HKlQvJkegfEZKH4zZyAIQcneqCd9QEaqkZjEfzmrY5XIBj1TYk6z7b8KeHVAX8bjlVnG7PKXckpJgGZAHO9499TOMlKFApk5kkcbQoG44TFbeehUiknEHp9H/NX/wBsUGgQdTofaaHLRfSKuYogJQnSB9WpyxMmweIUVJT1AsOfzk1pcXs9QxasNAT9+tvdEJ+7AbBA4C5PnQHsyzmxTAOhdaBMwBLiLkmtRime8xS3ULBUteKdReN79pdCB/MGvhzqnI0ugy2T9lceUJLLhhQEx7QfhQntJiQSSDp5cDzojttSIaxQICVFBUARO+CFDW28CfOhu3shaBRfNYyQdaxx3KxGIKAL03hltsf+M1R2Q8tkPEDfQhMX4LUlK0nxAjzNXXVkBdhKsmhGqlLPThFDmlkF1KvXbVNxEpKVCT/LHnVsd2FIi2SkOPAmxQQoAG5iTYmwAI89BepHsAnv3EmfSXa+huNR1puxbPDS6COWv1pV93/fQZG+kcRrkM9OFM3U6/Q7DXZDFZm3mFXLgKEAX3ik5Y/mSkR1oazhilapmZ42N0zB86gwxWhKVSEHvJBJg7pMQBeZo2sZnFOiwXvqBUI6wNZmay5W+TaFYb2c8kKOWOBm831m2nWtK6VLbUE5syikoGsBGup1JArL4LHspUk7pCjGoER011rQYPaycycxCU20UAI48azcXehu1RL2fbS6ktEkJZWYSTEtqOdM+BlMdK72lxSA5laBuRoI3hBueXCg+29pDDYlSkOBLLqUo7zdOUKcTmJzZhKQpVyDrPCgI2qptzMt/IXAl5lCghRcSoOLh7JZOZTeRITlI71JN92tuKLl+Xoz1WjzjMfqa7Vjux+L3j9aVaqAZ00hSpVaEVIUqVAgq7SpVAiNI6UqVAY6dabSpUAM6mlSpUzAjtcpUqJBUjSpUoRUqVKoQ5XaVKoBHKVKlURBUjSpVCCrtKlUCh6NR4j41IjRXifhSpUEB9kFKlSogP/Z"/>
          <p:cNvSpPr>
            <a:spLocks noChangeAspect="1" noChangeArrowheads="1"/>
          </p:cNvSpPr>
          <p:nvPr/>
        </p:nvSpPr>
        <p:spPr bwMode="auto">
          <a:xfrm>
            <a:off x="307975" y="-1219200"/>
            <a:ext cx="2857500" cy="2857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3082" name="Picture 10" descr="http://userserve-ak.last.fm/serve/_/57047825/Talvin+Singh.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0882" y="1451441"/>
            <a:ext cx="3117021" cy="4766541"/>
          </a:xfrm>
          <a:prstGeom prst="rect">
            <a:avLst/>
          </a:prstGeom>
          <a:noFill/>
          <a:extLst>
            <a:ext uri="{909E8E84-426E-40DD-AFC4-6F175D3DCCD1}">
              <a14:hiddenFill xmlns:a14="http://schemas.microsoft.com/office/drawing/2010/main">
                <a:solidFill>
                  <a:srgbClr val="FFFFFF"/>
                </a:solidFill>
              </a14:hiddenFill>
            </a:ext>
          </a:extLst>
        </p:spPr>
      </p:pic>
      <p:sp>
        <p:nvSpPr>
          <p:cNvPr id="6" name="Tekstvak 5"/>
          <p:cNvSpPr txBox="1"/>
          <p:nvPr/>
        </p:nvSpPr>
        <p:spPr>
          <a:xfrm>
            <a:off x="4194657" y="1268760"/>
            <a:ext cx="4536504" cy="1754326"/>
          </a:xfrm>
          <a:prstGeom prst="rect">
            <a:avLst/>
          </a:prstGeom>
          <a:noFill/>
        </p:spPr>
        <p:txBody>
          <a:bodyPr wrap="square" rtlCol="0">
            <a:spAutoFit/>
          </a:bodyPr>
          <a:lstStyle/>
          <a:p>
            <a:r>
              <a:rPr lang="nl-NL" dirty="0" err="1" smtClean="0"/>
              <a:t>Talvin</a:t>
            </a:r>
            <a:r>
              <a:rPr lang="nl-NL" dirty="0" smtClean="0"/>
              <a:t> </a:t>
            </a:r>
            <a:r>
              <a:rPr lang="nl-NL" dirty="0" err="1" smtClean="0"/>
              <a:t>Singh</a:t>
            </a:r>
            <a:endParaRPr lang="nl-NL" dirty="0" smtClean="0"/>
          </a:p>
          <a:p>
            <a:r>
              <a:rPr lang="nl-NL" dirty="0" smtClean="0"/>
              <a:t>Geboren in Engeland, Indiase ouders</a:t>
            </a:r>
          </a:p>
          <a:p>
            <a:endParaRPr lang="nl-NL" dirty="0" smtClean="0"/>
          </a:p>
          <a:p>
            <a:r>
              <a:rPr lang="nl-NL" dirty="0" smtClean="0"/>
              <a:t>Cross over tussen oosterse en westerse cultuur en tussen traditionele en moderne instrumenten</a:t>
            </a:r>
            <a:endParaRPr lang="nl-NL" dirty="0"/>
          </a:p>
        </p:txBody>
      </p:sp>
      <p:sp>
        <p:nvSpPr>
          <p:cNvPr id="7" name="Tekstvak 6"/>
          <p:cNvSpPr txBox="1"/>
          <p:nvPr/>
        </p:nvSpPr>
        <p:spPr>
          <a:xfrm>
            <a:off x="590882" y="6381328"/>
            <a:ext cx="3117021" cy="369332"/>
          </a:xfrm>
          <a:prstGeom prst="rect">
            <a:avLst/>
          </a:prstGeom>
          <a:noFill/>
        </p:spPr>
        <p:txBody>
          <a:bodyPr wrap="square" rtlCol="0">
            <a:spAutoFit/>
          </a:bodyPr>
          <a:lstStyle/>
          <a:p>
            <a:r>
              <a:rPr lang="nl-NL" dirty="0" err="1" smtClean="0"/>
              <a:t>Singh</a:t>
            </a:r>
            <a:r>
              <a:rPr lang="nl-NL" dirty="0" smtClean="0"/>
              <a:t> bespeelt de tabla</a:t>
            </a:r>
            <a:endParaRPr lang="nl-NL" dirty="0"/>
          </a:p>
        </p:txBody>
      </p:sp>
      <p:sp>
        <p:nvSpPr>
          <p:cNvPr id="8" name="Tekstvak 7"/>
          <p:cNvSpPr txBox="1"/>
          <p:nvPr/>
        </p:nvSpPr>
        <p:spPr>
          <a:xfrm>
            <a:off x="7236296" y="5877272"/>
            <a:ext cx="1494865" cy="369332"/>
          </a:xfrm>
          <a:prstGeom prst="rect">
            <a:avLst/>
          </a:prstGeom>
          <a:noFill/>
        </p:spPr>
        <p:txBody>
          <a:bodyPr wrap="square" rtlCol="0">
            <a:spAutoFit/>
          </a:bodyPr>
          <a:lstStyle/>
          <a:p>
            <a:r>
              <a:rPr lang="nl-NL" dirty="0" smtClean="0"/>
              <a:t>1998</a:t>
            </a:r>
            <a:endParaRPr lang="nl-NL" dirty="0"/>
          </a:p>
        </p:txBody>
      </p:sp>
    </p:spTree>
    <p:extLst>
      <p:ext uri="{BB962C8B-B14F-4D97-AF65-F5344CB8AC3E}">
        <p14:creationId xmlns:p14="http://schemas.microsoft.com/office/powerpoint/2010/main" val="157437702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239998" y="762963"/>
            <a:ext cx="5988186" cy="369332"/>
          </a:xfrm>
          <a:prstGeom prst="rect">
            <a:avLst/>
          </a:prstGeom>
          <a:noFill/>
        </p:spPr>
        <p:txBody>
          <a:bodyPr wrap="square" rtlCol="0">
            <a:spAutoFit/>
          </a:bodyPr>
          <a:lstStyle/>
          <a:p>
            <a:r>
              <a:rPr lang="nl-NL" dirty="0" smtClean="0">
                <a:solidFill>
                  <a:schemeClr val="accent6"/>
                </a:solidFill>
              </a:rPr>
              <a:t>Cross over, postmodernisme in de muziek.</a:t>
            </a:r>
            <a:endParaRPr lang="nl-NL" dirty="0">
              <a:solidFill>
                <a:schemeClr val="accent6"/>
              </a:solidFill>
            </a:endParaRPr>
          </a:p>
        </p:txBody>
      </p:sp>
      <p:sp>
        <p:nvSpPr>
          <p:cNvPr id="3" name="Tekstvak 2"/>
          <p:cNvSpPr txBox="1"/>
          <p:nvPr/>
        </p:nvSpPr>
        <p:spPr>
          <a:xfrm>
            <a:off x="225665" y="301298"/>
            <a:ext cx="6408712" cy="646331"/>
          </a:xfrm>
          <a:prstGeom prst="rect">
            <a:avLst/>
          </a:prstGeom>
          <a:noFill/>
        </p:spPr>
        <p:txBody>
          <a:bodyPr wrap="square" rtlCol="0">
            <a:spAutoFit/>
          </a:bodyPr>
          <a:lstStyle/>
          <a:p>
            <a:r>
              <a:rPr lang="nl-NL" dirty="0" smtClean="0">
                <a:solidFill>
                  <a:schemeClr val="accent3"/>
                </a:solidFill>
              </a:rPr>
              <a:t>Stijlen </a:t>
            </a:r>
            <a:r>
              <a:rPr lang="nl-NL" dirty="0" err="1" smtClean="0">
                <a:solidFill>
                  <a:schemeClr val="accent3"/>
                </a:solidFill>
              </a:rPr>
              <a:t>stampot</a:t>
            </a:r>
            <a:r>
              <a:rPr lang="nl-NL" dirty="0" smtClean="0">
                <a:solidFill>
                  <a:schemeClr val="accent3"/>
                </a:solidFill>
              </a:rPr>
              <a:t> </a:t>
            </a:r>
            <a:r>
              <a:rPr lang="nl-NL" dirty="0" err="1" smtClean="0">
                <a:solidFill>
                  <a:schemeClr val="accent3"/>
                </a:solidFill>
              </a:rPr>
              <a:t>blz</a:t>
            </a:r>
            <a:r>
              <a:rPr lang="nl-NL" dirty="0" smtClean="0">
                <a:solidFill>
                  <a:schemeClr val="accent3"/>
                </a:solidFill>
              </a:rPr>
              <a:t> 122-123</a:t>
            </a:r>
          </a:p>
          <a:p>
            <a:endParaRPr lang="nl-NL" dirty="0">
              <a:solidFill>
                <a:schemeClr val="accent3"/>
              </a:solidFill>
            </a:endParaRPr>
          </a:p>
        </p:txBody>
      </p:sp>
      <p:pic>
        <p:nvPicPr>
          <p:cNvPr id="4098" name="Picture 2" descr="http://www.djfood.org/djfood/wp-content/gallery/let-us-play/Coldcut%20sleeve%20art%20blak.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0669" y="1628800"/>
            <a:ext cx="4200525" cy="3990976"/>
          </a:xfrm>
          <a:prstGeom prst="rect">
            <a:avLst/>
          </a:prstGeom>
          <a:noFill/>
          <a:extLst>
            <a:ext uri="{909E8E84-426E-40DD-AFC4-6F175D3DCCD1}">
              <a14:hiddenFill xmlns:a14="http://schemas.microsoft.com/office/drawing/2010/main">
                <a:solidFill>
                  <a:srgbClr val="FFFFFF"/>
                </a:solidFill>
              </a14:hiddenFill>
            </a:ext>
          </a:extLst>
        </p:spPr>
      </p:pic>
      <p:sp>
        <p:nvSpPr>
          <p:cNvPr id="4" name="Tekstvak 3"/>
          <p:cNvSpPr txBox="1"/>
          <p:nvPr/>
        </p:nvSpPr>
        <p:spPr>
          <a:xfrm>
            <a:off x="5072786" y="3429000"/>
            <a:ext cx="3312368" cy="2585323"/>
          </a:xfrm>
          <a:prstGeom prst="rect">
            <a:avLst/>
          </a:prstGeom>
          <a:noFill/>
        </p:spPr>
        <p:txBody>
          <a:bodyPr wrap="square" rtlCol="0">
            <a:spAutoFit/>
          </a:bodyPr>
          <a:lstStyle/>
          <a:p>
            <a:r>
              <a:rPr lang="nl-NL" dirty="0" err="1" smtClean="0"/>
              <a:t>Coldcut</a:t>
            </a:r>
            <a:endParaRPr lang="nl-NL" dirty="0" smtClean="0"/>
          </a:p>
          <a:p>
            <a:r>
              <a:rPr lang="nl-NL" dirty="0" smtClean="0"/>
              <a:t>Zet zich af tegen de commercie binnen de </a:t>
            </a:r>
            <a:r>
              <a:rPr lang="nl-NL" dirty="0" err="1" smtClean="0"/>
              <a:t>dancescene</a:t>
            </a:r>
            <a:r>
              <a:rPr lang="nl-NL" dirty="0" smtClean="0"/>
              <a:t>.</a:t>
            </a:r>
          </a:p>
          <a:p>
            <a:r>
              <a:rPr lang="nl-NL" dirty="0" smtClean="0"/>
              <a:t>Experimenteren! </a:t>
            </a:r>
          </a:p>
          <a:p>
            <a:endParaRPr lang="nl-NL" dirty="0" smtClean="0"/>
          </a:p>
          <a:p>
            <a:r>
              <a:rPr lang="nl-NL" dirty="0" smtClean="0"/>
              <a:t>More Beats+ Pieces</a:t>
            </a:r>
            <a:r>
              <a:rPr lang="nl-NL" dirty="0" smtClean="0">
                <a:sym typeface="Wingdings" panose="05000000000000000000" pitchFamily="2" charset="2"/>
              </a:rPr>
              <a:t> </a:t>
            </a:r>
          </a:p>
          <a:p>
            <a:r>
              <a:rPr lang="nl-NL" dirty="0">
                <a:sym typeface="Wingdings" panose="05000000000000000000" pitchFamily="2" charset="2"/>
              </a:rPr>
              <a:t>c</a:t>
            </a:r>
            <a:r>
              <a:rPr lang="nl-NL" dirty="0" smtClean="0">
                <a:sym typeface="Wingdings" panose="05000000000000000000" pitchFamily="2" charset="2"/>
              </a:rPr>
              <a:t>ollage techniek</a:t>
            </a:r>
          </a:p>
          <a:p>
            <a:r>
              <a:rPr lang="nl-NL" dirty="0"/>
              <a:t>s</a:t>
            </a:r>
            <a:r>
              <a:rPr lang="nl-NL" dirty="0" smtClean="0"/>
              <a:t>chets of eindproduct?</a:t>
            </a:r>
          </a:p>
          <a:p>
            <a:endParaRPr lang="nl-NL" dirty="0"/>
          </a:p>
        </p:txBody>
      </p:sp>
      <p:sp>
        <p:nvSpPr>
          <p:cNvPr id="5" name="Tekstvak 4"/>
          <p:cNvSpPr txBox="1"/>
          <p:nvPr/>
        </p:nvSpPr>
        <p:spPr>
          <a:xfrm>
            <a:off x="700669" y="5805264"/>
            <a:ext cx="4087355" cy="369332"/>
          </a:xfrm>
          <a:prstGeom prst="rect">
            <a:avLst/>
          </a:prstGeom>
          <a:noFill/>
        </p:spPr>
        <p:txBody>
          <a:bodyPr wrap="square" rtlCol="0">
            <a:spAutoFit/>
          </a:bodyPr>
          <a:lstStyle/>
          <a:p>
            <a:r>
              <a:rPr lang="nl-NL" dirty="0" smtClean="0"/>
              <a:t>Let </a:t>
            </a:r>
            <a:r>
              <a:rPr lang="nl-NL" dirty="0" err="1" smtClean="0"/>
              <a:t>us</a:t>
            </a:r>
            <a:r>
              <a:rPr lang="nl-NL" dirty="0" smtClean="0"/>
              <a:t> </a:t>
            </a:r>
            <a:r>
              <a:rPr lang="nl-NL" dirty="0" err="1" smtClean="0"/>
              <a:t>play</a:t>
            </a:r>
            <a:r>
              <a:rPr lang="nl-NL" dirty="0" smtClean="0"/>
              <a:t> 1997</a:t>
            </a:r>
            <a:endParaRPr lang="nl-NL" dirty="0"/>
          </a:p>
        </p:txBody>
      </p:sp>
    </p:spTree>
    <p:extLst>
      <p:ext uri="{BB962C8B-B14F-4D97-AF65-F5344CB8AC3E}">
        <p14:creationId xmlns:p14="http://schemas.microsoft.com/office/powerpoint/2010/main" val="308333569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239998" y="762963"/>
            <a:ext cx="5988186" cy="369332"/>
          </a:xfrm>
          <a:prstGeom prst="rect">
            <a:avLst/>
          </a:prstGeom>
          <a:noFill/>
        </p:spPr>
        <p:txBody>
          <a:bodyPr wrap="square" rtlCol="0">
            <a:spAutoFit/>
          </a:bodyPr>
          <a:lstStyle/>
          <a:p>
            <a:r>
              <a:rPr lang="nl-NL" dirty="0" smtClean="0">
                <a:solidFill>
                  <a:schemeClr val="accent6"/>
                </a:solidFill>
              </a:rPr>
              <a:t>Theater, </a:t>
            </a:r>
            <a:r>
              <a:rPr lang="nl-NL" dirty="0" err="1" smtClean="0">
                <a:solidFill>
                  <a:schemeClr val="accent6"/>
                </a:solidFill>
              </a:rPr>
              <a:t>Dogtroep</a:t>
            </a:r>
            <a:endParaRPr lang="nl-NL" dirty="0">
              <a:solidFill>
                <a:schemeClr val="accent6"/>
              </a:solidFill>
            </a:endParaRPr>
          </a:p>
        </p:txBody>
      </p:sp>
      <p:sp>
        <p:nvSpPr>
          <p:cNvPr id="3" name="Tekstvak 2"/>
          <p:cNvSpPr txBox="1"/>
          <p:nvPr/>
        </p:nvSpPr>
        <p:spPr>
          <a:xfrm>
            <a:off x="225665" y="301298"/>
            <a:ext cx="6408712" cy="646331"/>
          </a:xfrm>
          <a:prstGeom prst="rect">
            <a:avLst/>
          </a:prstGeom>
          <a:noFill/>
        </p:spPr>
        <p:txBody>
          <a:bodyPr wrap="square" rtlCol="0">
            <a:spAutoFit/>
          </a:bodyPr>
          <a:lstStyle/>
          <a:p>
            <a:r>
              <a:rPr lang="nl-NL" dirty="0" smtClean="0">
                <a:solidFill>
                  <a:schemeClr val="accent3"/>
                </a:solidFill>
              </a:rPr>
              <a:t>Grenzeloos </a:t>
            </a:r>
            <a:r>
              <a:rPr lang="nl-NL" dirty="0" err="1" smtClean="0">
                <a:solidFill>
                  <a:schemeClr val="accent3"/>
                </a:solidFill>
              </a:rPr>
              <a:t>blz</a:t>
            </a:r>
            <a:r>
              <a:rPr lang="nl-NL" dirty="0" smtClean="0">
                <a:solidFill>
                  <a:schemeClr val="accent3"/>
                </a:solidFill>
              </a:rPr>
              <a:t> 124-125</a:t>
            </a:r>
          </a:p>
          <a:p>
            <a:endParaRPr lang="nl-NL" dirty="0">
              <a:solidFill>
                <a:schemeClr val="accent3"/>
              </a:solidFill>
            </a:endParaRPr>
          </a:p>
        </p:txBody>
      </p:sp>
      <p:sp>
        <p:nvSpPr>
          <p:cNvPr id="4" name="Tekstvak 3"/>
          <p:cNvSpPr txBox="1"/>
          <p:nvPr/>
        </p:nvSpPr>
        <p:spPr>
          <a:xfrm>
            <a:off x="239998" y="1340768"/>
            <a:ext cx="4692042" cy="1754326"/>
          </a:xfrm>
          <a:prstGeom prst="rect">
            <a:avLst/>
          </a:prstGeom>
          <a:noFill/>
        </p:spPr>
        <p:txBody>
          <a:bodyPr wrap="square" rtlCol="0">
            <a:spAutoFit/>
          </a:bodyPr>
          <a:lstStyle/>
          <a:p>
            <a:r>
              <a:rPr lang="nl-NL" dirty="0" smtClean="0"/>
              <a:t>Combinatie van:</a:t>
            </a:r>
          </a:p>
          <a:p>
            <a:pPr marL="285750" indent="-285750">
              <a:buFontTx/>
              <a:buChar char="-"/>
            </a:pPr>
            <a:r>
              <a:rPr lang="nl-NL" dirty="0" smtClean="0"/>
              <a:t>Circus</a:t>
            </a:r>
          </a:p>
          <a:p>
            <a:pPr marL="285750" indent="-285750">
              <a:buFontTx/>
              <a:buChar char="-"/>
            </a:pPr>
            <a:r>
              <a:rPr lang="nl-NL" dirty="0" smtClean="0"/>
              <a:t>Straattheater</a:t>
            </a:r>
          </a:p>
          <a:p>
            <a:pPr marL="285750" indent="-285750">
              <a:buFontTx/>
              <a:buChar char="-"/>
            </a:pPr>
            <a:r>
              <a:rPr lang="nl-NL" dirty="0" smtClean="0"/>
              <a:t>Musical</a:t>
            </a:r>
          </a:p>
          <a:p>
            <a:pPr marL="285750" indent="-285750">
              <a:buFontTx/>
              <a:buChar char="-"/>
            </a:pPr>
            <a:r>
              <a:rPr lang="nl-NL" dirty="0" smtClean="0"/>
              <a:t>Cabaret</a:t>
            </a:r>
          </a:p>
          <a:p>
            <a:pPr marL="285750" indent="-285750">
              <a:buFontTx/>
              <a:buChar char="-"/>
            </a:pPr>
            <a:r>
              <a:rPr lang="nl-NL" dirty="0" smtClean="0"/>
              <a:t>Beeldende kunst</a:t>
            </a:r>
            <a:endParaRPr lang="nl-NL" dirty="0"/>
          </a:p>
        </p:txBody>
      </p:sp>
      <p:pic>
        <p:nvPicPr>
          <p:cNvPr id="5122" name="Picture 2" descr="http://www.amsterdamcentraal.nl/images/2012-02/kiki_dogtroep.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3717032"/>
            <a:ext cx="3862577" cy="2610355"/>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www.threesanna.com/files/nww_tinu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34127" y="3698234"/>
            <a:ext cx="3972102" cy="2629153"/>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web.tue.nl/cursor/bastiaan/jaargang44/cursor23/rubrieken/images/23%20foto%20cult%20top5.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34127" y="524255"/>
            <a:ext cx="3972102" cy="2683376"/>
          </a:xfrm>
          <a:prstGeom prst="rect">
            <a:avLst/>
          </a:prstGeom>
          <a:noFill/>
          <a:extLst>
            <a:ext uri="{909E8E84-426E-40DD-AFC4-6F175D3DCCD1}">
              <a14:hiddenFill xmlns:a14="http://schemas.microsoft.com/office/drawing/2010/main">
                <a:solidFill>
                  <a:srgbClr val="FFFFFF"/>
                </a:solidFill>
              </a14:hiddenFill>
            </a:ext>
          </a:extLst>
        </p:spPr>
      </p:pic>
      <p:sp>
        <p:nvSpPr>
          <p:cNvPr id="5" name="Tekstvak 4">
            <a:hlinkClick r:id="rId6"/>
          </p:cNvPr>
          <p:cNvSpPr txBox="1"/>
          <p:nvPr/>
        </p:nvSpPr>
        <p:spPr>
          <a:xfrm>
            <a:off x="395536" y="3207631"/>
            <a:ext cx="3672408" cy="369332"/>
          </a:xfrm>
          <a:prstGeom prst="rect">
            <a:avLst/>
          </a:prstGeom>
          <a:noFill/>
        </p:spPr>
        <p:txBody>
          <a:bodyPr wrap="square" rtlCol="0">
            <a:spAutoFit/>
          </a:bodyPr>
          <a:lstStyle/>
          <a:p>
            <a:r>
              <a:rPr lang="nl-NL" dirty="0" smtClean="0"/>
              <a:t>NOS journaal </a:t>
            </a:r>
            <a:r>
              <a:rPr lang="nl-NL" dirty="0" err="1" smtClean="0"/>
              <a:t>Dogtroep</a:t>
            </a:r>
            <a:r>
              <a:rPr lang="nl-NL" dirty="0" smtClean="0"/>
              <a:t> stopt </a:t>
            </a:r>
            <a:endParaRPr lang="nl-NL" dirty="0"/>
          </a:p>
        </p:txBody>
      </p:sp>
    </p:spTree>
    <p:extLst>
      <p:ext uri="{BB962C8B-B14F-4D97-AF65-F5344CB8AC3E}">
        <p14:creationId xmlns:p14="http://schemas.microsoft.com/office/powerpoint/2010/main" val="255692907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239998" y="762963"/>
            <a:ext cx="5988186" cy="369332"/>
          </a:xfrm>
          <a:prstGeom prst="rect">
            <a:avLst/>
          </a:prstGeom>
          <a:noFill/>
        </p:spPr>
        <p:txBody>
          <a:bodyPr wrap="square" rtlCol="0">
            <a:spAutoFit/>
          </a:bodyPr>
          <a:lstStyle/>
          <a:p>
            <a:r>
              <a:rPr lang="nl-NL" dirty="0" smtClean="0">
                <a:solidFill>
                  <a:schemeClr val="accent6"/>
                </a:solidFill>
              </a:rPr>
              <a:t>Theater, Waardenberg en de Jong</a:t>
            </a:r>
            <a:endParaRPr lang="nl-NL" dirty="0">
              <a:solidFill>
                <a:schemeClr val="accent6"/>
              </a:solidFill>
            </a:endParaRPr>
          </a:p>
        </p:txBody>
      </p:sp>
      <p:sp>
        <p:nvSpPr>
          <p:cNvPr id="3" name="Tekstvak 2"/>
          <p:cNvSpPr txBox="1"/>
          <p:nvPr/>
        </p:nvSpPr>
        <p:spPr>
          <a:xfrm>
            <a:off x="225665" y="301298"/>
            <a:ext cx="6408712" cy="646331"/>
          </a:xfrm>
          <a:prstGeom prst="rect">
            <a:avLst/>
          </a:prstGeom>
          <a:noFill/>
        </p:spPr>
        <p:txBody>
          <a:bodyPr wrap="square" rtlCol="0">
            <a:spAutoFit/>
          </a:bodyPr>
          <a:lstStyle/>
          <a:p>
            <a:r>
              <a:rPr lang="nl-NL" dirty="0" smtClean="0">
                <a:solidFill>
                  <a:schemeClr val="accent3"/>
                </a:solidFill>
              </a:rPr>
              <a:t>Grenzeloos </a:t>
            </a:r>
            <a:r>
              <a:rPr lang="nl-NL" dirty="0" err="1" smtClean="0">
                <a:solidFill>
                  <a:schemeClr val="accent3"/>
                </a:solidFill>
              </a:rPr>
              <a:t>blz</a:t>
            </a:r>
            <a:r>
              <a:rPr lang="nl-NL" dirty="0" smtClean="0">
                <a:solidFill>
                  <a:schemeClr val="accent3"/>
                </a:solidFill>
              </a:rPr>
              <a:t> 124-125</a:t>
            </a:r>
          </a:p>
          <a:p>
            <a:endParaRPr lang="nl-NL" dirty="0">
              <a:solidFill>
                <a:schemeClr val="accent3"/>
              </a:solidFill>
            </a:endParaRPr>
          </a:p>
        </p:txBody>
      </p:sp>
      <p:sp>
        <p:nvSpPr>
          <p:cNvPr id="4" name="Tekstvak 3"/>
          <p:cNvSpPr txBox="1"/>
          <p:nvPr/>
        </p:nvSpPr>
        <p:spPr>
          <a:xfrm>
            <a:off x="323528" y="1340768"/>
            <a:ext cx="5616624" cy="369332"/>
          </a:xfrm>
          <a:prstGeom prst="rect">
            <a:avLst/>
          </a:prstGeom>
          <a:noFill/>
        </p:spPr>
        <p:txBody>
          <a:bodyPr wrap="square" rtlCol="0">
            <a:spAutoFit/>
          </a:bodyPr>
          <a:lstStyle/>
          <a:p>
            <a:r>
              <a:rPr lang="nl-NL" dirty="0" smtClean="0"/>
              <a:t>Fysiek cabaret of absurdistisch theater</a:t>
            </a:r>
            <a:endParaRPr lang="nl-NL" dirty="0"/>
          </a:p>
        </p:txBody>
      </p:sp>
      <p:pic>
        <p:nvPicPr>
          <p:cNvPr id="6146" name="Picture 2" descr="http://i1.ytimg.com/vi/ZjEeYubNd_U/hqdefaul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4100" y="2120103"/>
            <a:ext cx="3795852" cy="2846890"/>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http://i1.ytimg.com/vi/UjYAonNTam4/hqdefault.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9992" y="2120104"/>
            <a:ext cx="3844321" cy="2883242"/>
          </a:xfrm>
          <a:prstGeom prst="rect">
            <a:avLst/>
          </a:prstGeom>
          <a:noFill/>
          <a:extLst>
            <a:ext uri="{909E8E84-426E-40DD-AFC4-6F175D3DCCD1}">
              <a14:hiddenFill xmlns:a14="http://schemas.microsoft.com/office/drawing/2010/main">
                <a:solidFill>
                  <a:srgbClr val="FFFFFF"/>
                </a:solidFill>
              </a14:hiddenFill>
            </a:ext>
          </a:extLst>
        </p:spPr>
      </p:pic>
      <p:sp>
        <p:nvSpPr>
          <p:cNvPr id="5" name="Tekstvak 4"/>
          <p:cNvSpPr txBox="1"/>
          <p:nvPr/>
        </p:nvSpPr>
        <p:spPr>
          <a:xfrm>
            <a:off x="323528" y="5301208"/>
            <a:ext cx="8020785" cy="369332"/>
          </a:xfrm>
          <a:prstGeom prst="rect">
            <a:avLst/>
          </a:prstGeom>
          <a:noFill/>
        </p:spPr>
        <p:txBody>
          <a:bodyPr wrap="square" rtlCol="0">
            <a:spAutoFit/>
          </a:bodyPr>
          <a:lstStyle/>
          <a:p>
            <a:r>
              <a:rPr lang="nl-NL" dirty="0" smtClean="0"/>
              <a:t>Slapstick, pijnlijke confrontaties en spectaculaire stunts</a:t>
            </a:r>
            <a:endParaRPr lang="nl-NL" dirty="0"/>
          </a:p>
        </p:txBody>
      </p:sp>
    </p:spTree>
    <p:extLst>
      <p:ext uri="{BB962C8B-B14F-4D97-AF65-F5344CB8AC3E}">
        <p14:creationId xmlns:p14="http://schemas.microsoft.com/office/powerpoint/2010/main" val="205670287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vooruit.be/photos/image/000/001/703/medium.jpg?1260199184"/>
          <p:cNvPicPr>
            <a:picLocks noChangeAspect="1" noChangeArrowheads="1"/>
          </p:cNvPicPr>
          <p:nvPr/>
        </p:nvPicPr>
        <p:blipFill>
          <a:blip r:embed="rId2" cstate="print"/>
          <a:srcRect/>
          <a:stretch>
            <a:fillRect/>
          </a:stretch>
        </p:blipFill>
        <p:spPr bwMode="auto">
          <a:xfrm>
            <a:off x="467544" y="3861048"/>
            <a:ext cx="3456382" cy="2520280"/>
          </a:xfrm>
          <a:prstGeom prst="rect">
            <a:avLst/>
          </a:prstGeom>
          <a:noFill/>
        </p:spPr>
      </p:pic>
      <p:sp>
        <p:nvSpPr>
          <p:cNvPr id="6" name="Text Box 1027"/>
          <p:cNvSpPr txBox="1">
            <a:spLocks noChangeArrowheads="1"/>
          </p:cNvSpPr>
          <p:nvPr/>
        </p:nvSpPr>
        <p:spPr bwMode="auto">
          <a:xfrm>
            <a:off x="669925" y="2327275"/>
            <a:ext cx="184150" cy="457200"/>
          </a:xfrm>
          <a:prstGeom prst="rect">
            <a:avLst/>
          </a:prstGeom>
          <a:noFill/>
          <a:ln w="9525">
            <a:noFill/>
            <a:miter lim="800000"/>
            <a:headEnd/>
            <a:tailEnd/>
          </a:ln>
          <a:effectLst/>
        </p:spPr>
        <p:txBody>
          <a:bodyPr wrap="none">
            <a:spAutoFit/>
          </a:bodyPr>
          <a:lstStyle/>
          <a:p>
            <a:endParaRPr lang="nl-NL" sz="2400">
              <a:latin typeface="Times New Roman" pitchFamily="18" charset="0"/>
            </a:endParaRPr>
          </a:p>
        </p:txBody>
      </p:sp>
      <p:sp>
        <p:nvSpPr>
          <p:cNvPr id="7" name="Text Box 1028"/>
          <p:cNvSpPr txBox="1">
            <a:spLocks noChangeArrowheads="1"/>
          </p:cNvSpPr>
          <p:nvPr/>
        </p:nvSpPr>
        <p:spPr bwMode="auto">
          <a:xfrm>
            <a:off x="593725" y="1108075"/>
            <a:ext cx="184150" cy="457200"/>
          </a:xfrm>
          <a:prstGeom prst="rect">
            <a:avLst/>
          </a:prstGeom>
          <a:noFill/>
          <a:ln w="9525">
            <a:noFill/>
            <a:miter lim="800000"/>
            <a:headEnd/>
            <a:tailEnd/>
          </a:ln>
          <a:effectLst/>
        </p:spPr>
        <p:txBody>
          <a:bodyPr wrap="none">
            <a:spAutoFit/>
          </a:bodyPr>
          <a:lstStyle/>
          <a:p>
            <a:endParaRPr lang="nl-NL" sz="2400">
              <a:latin typeface="Times New Roman" pitchFamily="18" charset="0"/>
            </a:endParaRPr>
          </a:p>
        </p:txBody>
      </p:sp>
      <p:sp>
        <p:nvSpPr>
          <p:cNvPr id="9" name="Text Box 1037"/>
          <p:cNvSpPr txBox="1">
            <a:spLocks noChangeArrowheads="1"/>
          </p:cNvSpPr>
          <p:nvPr/>
        </p:nvSpPr>
        <p:spPr bwMode="auto">
          <a:xfrm>
            <a:off x="5364088" y="3573016"/>
            <a:ext cx="2546350" cy="304800"/>
          </a:xfrm>
          <a:prstGeom prst="rect">
            <a:avLst/>
          </a:prstGeom>
          <a:noFill/>
          <a:ln w="9525">
            <a:noFill/>
            <a:miter lim="800000"/>
            <a:headEnd/>
            <a:tailEnd/>
          </a:ln>
          <a:effectLst/>
        </p:spPr>
        <p:txBody>
          <a:bodyPr wrap="none">
            <a:spAutoFit/>
          </a:bodyPr>
          <a:lstStyle/>
          <a:p>
            <a:pPr algn="r"/>
            <a:r>
              <a:rPr lang="nl-NL" dirty="0">
                <a:hlinkClick r:id="rId3"/>
              </a:rPr>
              <a:t>Video: </a:t>
            </a:r>
            <a:r>
              <a:rPr lang="nl-NL" dirty="0" err="1">
                <a:hlinkClick r:id="rId3"/>
              </a:rPr>
              <a:t>Rosas</a:t>
            </a:r>
            <a:r>
              <a:rPr lang="nl-NL" dirty="0">
                <a:hlinkClick r:id="rId3"/>
              </a:rPr>
              <a:t> danst </a:t>
            </a:r>
            <a:r>
              <a:rPr lang="nl-NL" dirty="0" err="1">
                <a:hlinkClick r:id="rId3"/>
              </a:rPr>
              <a:t>Rosas</a:t>
            </a:r>
            <a:r>
              <a:rPr lang="nl-NL" dirty="0">
                <a:hlinkClick r:id="rId3"/>
              </a:rPr>
              <a:t> </a:t>
            </a:r>
            <a:endParaRPr lang="nl-NL" dirty="0"/>
          </a:p>
        </p:txBody>
      </p:sp>
      <p:pic>
        <p:nvPicPr>
          <p:cNvPr id="10" name="Picture 1040" descr="C:\Users\John\Pictures\Bespiegeling\H14Zoektocht\Rosa_danst_rosas1.jpg"/>
          <p:cNvPicPr>
            <a:picLocks noChangeAspect="1" noChangeArrowheads="1"/>
          </p:cNvPicPr>
          <p:nvPr/>
        </p:nvPicPr>
        <p:blipFill>
          <a:blip r:embed="rId4" cstate="print"/>
          <a:srcRect/>
          <a:stretch>
            <a:fillRect/>
          </a:stretch>
        </p:blipFill>
        <p:spPr bwMode="auto">
          <a:xfrm>
            <a:off x="4860032" y="620688"/>
            <a:ext cx="4038600" cy="2857500"/>
          </a:xfrm>
          <a:prstGeom prst="rect">
            <a:avLst/>
          </a:prstGeom>
          <a:noFill/>
        </p:spPr>
      </p:pic>
      <p:pic>
        <p:nvPicPr>
          <p:cNvPr id="11" name="Picture 4" descr="http://static.guim.co.uk/sys-images/Observer/Pix/pictures/2009/9/11/1252681244772/De-Keersmaeker-Rosas-001.jpg"/>
          <p:cNvPicPr>
            <a:picLocks noChangeAspect="1" noChangeArrowheads="1"/>
          </p:cNvPicPr>
          <p:nvPr/>
        </p:nvPicPr>
        <p:blipFill>
          <a:blip r:embed="rId5" cstate="print"/>
          <a:srcRect/>
          <a:stretch>
            <a:fillRect/>
          </a:stretch>
        </p:blipFill>
        <p:spPr bwMode="auto">
          <a:xfrm>
            <a:off x="4355976" y="3861048"/>
            <a:ext cx="4560505" cy="2736304"/>
          </a:xfrm>
          <a:prstGeom prst="rect">
            <a:avLst/>
          </a:prstGeom>
          <a:noFill/>
        </p:spPr>
      </p:pic>
      <p:sp>
        <p:nvSpPr>
          <p:cNvPr id="12" name="Tekstvak 11"/>
          <p:cNvSpPr txBox="1"/>
          <p:nvPr/>
        </p:nvSpPr>
        <p:spPr>
          <a:xfrm>
            <a:off x="239998" y="762963"/>
            <a:ext cx="5988186" cy="369332"/>
          </a:xfrm>
          <a:prstGeom prst="rect">
            <a:avLst/>
          </a:prstGeom>
          <a:noFill/>
        </p:spPr>
        <p:txBody>
          <a:bodyPr wrap="square" rtlCol="0">
            <a:spAutoFit/>
          </a:bodyPr>
          <a:lstStyle/>
          <a:p>
            <a:r>
              <a:rPr lang="nl-NL" dirty="0" smtClean="0">
                <a:solidFill>
                  <a:schemeClr val="accent6"/>
                </a:solidFill>
              </a:rPr>
              <a:t>Videodans, </a:t>
            </a:r>
            <a:r>
              <a:rPr lang="nl-NL" dirty="0" err="1" smtClean="0">
                <a:solidFill>
                  <a:schemeClr val="accent6"/>
                </a:solidFill>
              </a:rPr>
              <a:t>Rosas</a:t>
            </a:r>
            <a:r>
              <a:rPr lang="nl-NL" dirty="0" smtClean="0">
                <a:solidFill>
                  <a:schemeClr val="accent6"/>
                </a:solidFill>
              </a:rPr>
              <a:t> danst </a:t>
            </a:r>
            <a:r>
              <a:rPr lang="nl-NL" dirty="0" err="1" smtClean="0">
                <a:solidFill>
                  <a:schemeClr val="accent6"/>
                </a:solidFill>
              </a:rPr>
              <a:t>Rosas</a:t>
            </a:r>
            <a:endParaRPr lang="nl-NL" dirty="0">
              <a:solidFill>
                <a:schemeClr val="accent6"/>
              </a:solidFill>
            </a:endParaRPr>
          </a:p>
        </p:txBody>
      </p:sp>
      <p:sp>
        <p:nvSpPr>
          <p:cNvPr id="13" name="Tekstvak 12"/>
          <p:cNvSpPr txBox="1"/>
          <p:nvPr/>
        </p:nvSpPr>
        <p:spPr>
          <a:xfrm>
            <a:off x="225665" y="301298"/>
            <a:ext cx="6408712" cy="646331"/>
          </a:xfrm>
          <a:prstGeom prst="rect">
            <a:avLst/>
          </a:prstGeom>
          <a:noFill/>
        </p:spPr>
        <p:txBody>
          <a:bodyPr wrap="square" rtlCol="0">
            <a:spAutoFit/>
          </a:bodyPr>
          <a:lstStyle/>
          <a:p>
            <a:r>
              <a:rPr lang="nl-NL" dirty="0" smtClean="0">
                <a:solidFill>
                  <a:schemeClr val="accent3"/>
                </a:solidFill>
              </a:rPr>
              <a:t>Grenzeloos </a:t>
            </a:r>
            <a:r>
              <a:rPr lang="nl-NL" dirty="0" err="1" smtClean="0">
                <a:solidFill>
                  <a:schemeClr val="accent3"/>
                </a:solidFill>
              </a:rPr>
              <a:t>blz</a:t>
            </a:r>
            <a:r>
              <a:rPr lang="nl-NL" dirty="0" smtClean="0">
                <a:solidFill>
                  <a:schemeClr val="accent3"/>
                </a:solidFill>
              </a:rPr>
              <a:t> 124-125</a:t>
            </a:r>
          </a:p>
          <a:p>
            <a:endParaRPr lang="nl-NL" dirty="0">
              <a:solidFill>
                <a:schemeClr val="accent3"/>
              </a:solidFill>
            </a:endParaRPr>
          </a:p>
        </p:txBody>
      </p:sp>
      <p:sp>
        <p:nvSpPr>
          <p:cNvPr id="14" name="Tekstvak 13"/>
          <p:cNvSpPr txBox="1"/>
          <p:nvPr/>
        </p:nvSpPr>
        <p:spPr>
          <a:xfrm>
            <a:off x="323528" y="1132295"/>
            <a:ext cx="4536504" cy="2308324"/>
          </a:xfrm>
          <a:prstGeom prst="rect">
            <a:avLst/>
          </a:prstGeom>
          <a:noFill/>
        </p:spPr>
        <p:txBody>
          <a:bodyPr wrap="square" rtlCol="0">
            <a:spAutoFit/>
          </a:bodyPr>
          <a:lstStyle/>
          <a:p>
            <a:r>
              <a:rPr lang="nl-NL" dirty="0" err="1" smtClean="0"/>
              <a:t>Thierry</a:t>
            </a:r>
            <a:r>
              <a:rPr lang="nl-NL" dirty="0" smtClean="0"/>
              <a:t> de Mey regisseur</a:t>
            </a:r>
          </a:p>
          <a:p>
            <a:r>
              <a:rPr lang="nl-NL" dirty="0" smtClean="0"/>
              <a:t>Anne Teresa De </a:t>
            </a:r>
            <a:r>
              <a:rPr lang="nl-NL" dirty="0" err="1" smtClean="0"/>
              <a:t>Keersmaeker</a:t>
            </a:r>
            <a:r>
              <a:rPr lang="nl-NL" dirty="0" smtClean="0"/>
              <a:t> choreograaf</a:t>
            </a:r>
          </a:p>
          <a:p>
            <a:endParaRPr lang="nl-NL" dirty="0" smtClean="0"/>
          </a:p>
          <a:p>
            <a:r>
              <a:rPr lang="nl-NL" dirty="0" smtClean="0"/>
              <a:t>De camera heeft een actieve rol, hoe zie je dat?</a:t>
            </a:r>
            <a:endParaRPr lang="nl-NL" dirty="0"/>
          </a:p>
          <a:p>
            <a:r>
              <a:rPr lang="nl-NL" dirty="0" smtClean="0"/>
              <a:t>Is het een dans of is het een film?</a:t>
            </a:r>
          </a:p>
          <a:p>
            <a:endParaRPr lang="nl-NL" dirty="0" smtClean="0"/>
          </a:p>
          <a:p>
            <a:endParaRPr lang="nl-NL" dirty="0"/>
          </a:p>
        </p:txBody>
      </p:sp>
    </p:spTree>
    <p:extLst>
      <p:ext uri="{BB962C8B-B14F-4D97-AF65-F5344CB8AC3E}">
        <p14:creationId xmlns:p14="http://schemas.microsoft.com/office/powerpoint/2010/main" val="195303869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239998" y="762963"/>
            <a:ext cx="5988186" cy="369332"/>
          </a:xfrm>
          <a:prstGeom prst="rect">
            <a:avLst/>
          </a:prstGeom>
          <a:noFill/>
        </p:spPr>
        <p:txBody>
          <a:bodyPr wrap="square" rtlCol="0">
            <a:spAutoFit/>
          </a:bodyPr>
          <a:lstStyle/>
          <a:p>
            <a:r>
              <a:rPr lang="nl-NL" dirty="0" err="1" smtClean="0">
                <a:solidFill>
                  <a:schemeClr val="accent6"/>
                </a:solidFill>
              </a:rPr>
              <a:t>Seen</a:t>
            </a:r>
            <a:r>
              <a:rPr lang="nl-NL" dirty="0" smtClean="0">
                <a:solidFill>
                  <a:schemeClr val="accent6"/>
                </a:solidFill>
              </a:rPr>
              <a:t> </a:t>
            </a:r>
            <a:r>
              <a:rPr lang="nl-NL" dirty="0" err="1" smtClean="0">
                <a:solidFill>
                  <a:schemeClr val="accent6"/>
                </a:solidFill>
              </a:rPr>
              <a:t>it</a:t>
            </a:r>
            <a:r>
              <a:rPr lang="nl-NL" dirty="0" smtClean="0">
                <a:solidFill>
                  <a:schemeClr val="accent6"/>
                </a:solidFill>
              </a:rPr>
              <a:t>, </a:t>
            </a:r>
            <a:r>
              <a:rPr lang="nl-NL" dirty="0" err="1" smtClean="0">
                <a:solidFill>
                  <a:schemeClr val="accent6"/>
                </a:solidFill>
              </a:rPr>
              <a:t>done</a:t>
            </a:r>
            <a:r>
              <a:rPr lang="nl-NL" dirty="0" smtClean="0">
                <a:solidFill>
                  <a:schemeClr val="accent6"/>
                </a:solidFill>
              </a:rPr>
              <a:t> </a:t>
            </a:r>
            <a:r>
              <a:rPr lang="nl-NL" dirty="0" err="1" smtClean="0">
                <a:solidFill>
                  <a:schemeClr val="accent6"/>
                </a:solidFill>
              </a:rPr>
              <a:t>that</a:t>
            </a:r>
            <a:r>
              <a:rPr lang="nl-NL" dirty="0" smtClean="0">
                <a:solidFill>
                  <a:schemeClr val="accent6"/>
                </a:solidFill>
              </a:rPr>
              <a:t>, op zoek naar extremen</a:t>
            </a:r>
            <a:endParaRPr lang="nl-NL" dirty="0">
              <a:solidFill>
                <a:schemeClr val="accent6"/>
              </a:solidFill>
            </a:endParaRPr>
          </a:p>
        </p:txBody>
      </p:sp>
      <p:sp>
        <p:nvSpPr>
          <p:cNvPr id="3" name="Tekstvak 2"/>
          <p:cNvSpPr txBox="1"/>
          <p:nvPr/>
        </p:nvSpPr>
        <p:spPr>
          <a:xfrm>
            <a:off x="225665" y="301298"/>
            <a:ext cx="6408712" cy="646331"/>
          </a:xfrm>
          <a:prstGeom prst="rect">
            <a:avLst/>
          </a:prstGeom>
          <a:noFill/>
        </p:spPr>
        <p:txBody>
          <a:bodyPr wrap="square" rtlCol="0">
            <a:spAutoFit/>
          </a:bodyPr>
          <a:lstStyle/>
          <a:p>
            <a:r>
              <a:rPr lang="nl-NL" dirty="0" smtClean="0">
                <a:solidFill>
                  <a:schemeClr val="accent3"/>
                </a:solidFill>
              </a:rPr>
              <a:t>Op de rand </a:t>
            </a:r>
            <a:r>
              <a:rPr lang="nl-NL" dirty="0" err="1" smtClean="0">
                <a:solidFill>
                  <a:schemeClr val="accent3"/>
                </a:solidFill>
              </a:rPr>
              <a:t>blz</a:t>
            </a:r>
            <a:r>
              <a:rPr lang="nl-NL" dirty="0" smtClean="0">
                <a:solidFill>
                  <a:schemeClr val="accent3"/>
                </a:solidFill>
              </a:rPr>
              <a:t> 126-127</a:t>
            </a:r>
          </a:p>
          <a:p>
            <a:endParaRPr lang="nl-NL" dirty="0">
              <a:solidFill>
                <a:schemeClr val="accent3"/>
              </a:solidFill>
            </a:endParaRPr>
          </a:p>
        </p:txBody>
      </p:sp>
      <p:sp>
        <p:nvSpPr>
          <p:cNvPr id="4" name="Tekstvak 3"/>
          <p:cNvSpPr txBox="1"/>
          <p:nvPr/>
        </p:nvSpPr>
        <p:spPr>
          <a:xfrm>
            <a:off x="239998" y="1484784"/>
            <a:ext cx="7860394" cy="923330"/>
          </a:xfrm>
          <a:prstGeom prst="rect">
            <a:avLst/>
          </a:prstGeom>
          <a:noFill/>
        </p:spPr>
        <p:txBody>
          <a:bodyPr wrap="square" rtlCol="0">
            <a:spAutoFit/>
          </a:bodyPr>
          <a:lstStyle/>
          <a:p>
            <a:r>
              <a:rPr lang="nl-NL" dirty="0" smtClean="0"/>
              <a:t>Quentin </a:t>
            </a:r>
            <a:r>
              <a:rPr lang="nl-NL" dirty="0" err="1" smtClean="0"/>
              <a:t>Tarantino</a:t>
            </a:r>
            <a:endParaRPr lang="nl-NL" dirty="0" smtClean="0"/>
          </a:p>
          <a:p>
            <a:endParaRPr lang="nl-NL" dirty="0" smtClean="0"/>
          </a:p>
          <a:p>
            <a:endParaRPr lang="nl-NL" dirty="0"/>
          </a:p>
        </p:txBody>
      </p:sp>
      <p:sp>
        <p:nvSpPr>
          <p:cNvPr id="5" name="Rechthoek 4"/>
          <p:cNvSpPr/>
          <p:nvPr/>
        </p:nvSpPr>
        <p:spPr>
          <a:xfrm>
            <a:off x="239998" y="1946449"/>
            <a:ext cx="8652482" cy="646331"/>
          </a:xfrm>
          <a:prstGeom prst="rect">
            <a:avLst/>
          </a:prstGeom>
        </p:spPr>
        <p:txBody>
          <a:bodyPr wrap="square">
            <a:spAutoFit/>
          </a:bodyPr>
          <a:lstStyle/>
          <a:p>
            <a:r>
              <a:rPr lang="nl-NL" dirty="0" smtClean="0"/>
              <a:t>Film</a:t>
            </a:r>
            <a:r>
              <a:rPr lang="nl-NL" dirty="0"/>
              <a:t>, video en televisie samen. </a:t>
            </a:r>
            <a:r>
              <a:rPr lang="nl-NL" dirty="0" smtClean="0"/>
              <a:t>In </a:t>
            </a:r>
            <a:r>
              <a:rPr lang="nl-NL" dirty="0"/>
              <a:t>zijn – postmoderne- films verwijst hij naar andere films. </a:t>
            </a:r>
            <a:endParaRPr lang="nl-NL" dirty="0" smtClean="0"/>
          </a:p>
          <a:p>
            <a:r>
              <a:rPr lang="nl-NL" dirty="0" smtClean="0"/>
              <a:t>Eclectisch geheel (stijlen en citaten grabbelton).</a:t>
            </a:r>
            <a:endParaRPr lang="nl-NL" dirty="0"/>
          </a:p>
        </p:txBody>
      </p:sp>
      <p:pic>
        <p:nvPicPr>
          <p:cNvPr id="7170" name="Picture 2" descr="http://muldercomics.files.wordpress.com/2012/10/reservoir-dogs-1992-movie-poster.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2867024"/>
            <a:ext cx="2657475" cy="3990976"/>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images.moviepostershop.com/kill-bill-vol-1-movie-poster-2003-1010477802.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47767" y="2867024"/>
            <a:ext cx="2736304" cy="3871872"/>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http://upload.wikimedia.org/wikipedia/en/8/8b/Django_Unchained_Poster.jpg">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96905" y="2807472"/>
            <a:ext cx="2695575" cy="3990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701335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239998" y="762963"/>
            <a:ext cx="5988186" cy="369332"/>
          </a:xfrm>
          <a:prstGeom prst="rect">
            <a:avLst/>
          </a:prstGeom>
          <a:noFill/>
        </p:spPr>
        <p:txBody>
          <a:bodyPr wrap="square" rtlCol="0">
            <a:spAutoFit/>
          </a:bodyPr>
          <a:lstStyle/>
          <a:p>
            <a:r>
              <a:rPr lang="nl-NL" dirty="0" err="1" smtClean="0">
                <a:solidFill>
                  <a:schemeClr val="accent6"/>
                </a:solidFill>
              </a:rPr>
              <a:t>Seen</a:t>
            </a:r>
            <a:r>
              <a:rPr lang="nl-NL" dirty="0" smtClean="0">
                <a:solidFill>
                  <a:schemeClr val="accent6"/>
                </a:solidFill>
              </a:rPr>
              <a:t> </a:t>
            </a:r>
            <a:r>
              <a:rPr lang="nl-NL" dirty="0" err="1" smtClean="0">
                <a:solidFill>
                  <a:schemeClr val="accent6"/>
                </a:solidFill>
              </a:rPr>
              <a:t>it</a:t>
            </a:r>
            <a:r>
              <a:rPr lang="nl-NL" dirty="0" smtClean="0">
                <a:solidFill>
                  <a:schemeClr val="accent6"/>
                </a:solidFill>
              </a:rPr>
              <a:t>, </a:t>
            </a:r>
            <a:r>
              <a:rPr lang="nl-NL" dirty="0" err="1" smtClean="0">
                <a:solidFill>
                  <a:schemeClr val="accent6"/>
                </a:solidFill>
              </a:rPr>
              <a:t>done</a:t>
            </a:r>
            <a:r>
              <a:rPr lang="nl-NL" dirty="0" smtClean="0">
                <a:solidFill>
                  <a:schemeClr val="accent6"/>
                </a:solidFill>
              </a:rPr>
              <a:t> </a:t>
            </a:r>
            <a:r>
              <a:rPr lang="nl-NL" dirty="0" err="1" smtClean="0">
                <a:solidFill>
                  <a:schemeClr val="accent6"/>
                </a:solidFill>
              </a:rPr>
              <a:t>that</a:t>
            </a:r>
            <a:r>
              <a:rPr lang="nl-NL" dirty="0" smtClean="0">
                <a:solidFill>
                  <a:schemeClr val="accent6"/>
                </a:solidFill>
              </a:rPr>
              <a:t>, op zoek naar extremen</a:t>
            </a:r>
            <a:endParaRPr lang="nl-NL" dirty="0">
              <a:solidFill>
                <a:schemeClr val="accent6"/>
              </a:solidFill>
            </a:endParaRPr>
          </a:p>
        </p:txBody>
      </p:sp>
      <p:sp>
        <p:nvSpPr>
          <p:cNvPr id="3" name="Tekstvak 2"/>
          <p:cNvSpPr txBox="1"/>
          <p:nvPr/>
        </p:nvSpPr>
        <p:spPr>
          <a:xfrm>
            <a:off x="225665" y="301298"/>
            <a:ext cx="6408712" cy="646331"/>
          </a:xfrm>
          <a:prstGeom prst="rect">
            <a:avLst/>
          </a:prstGeom>
          <a:noFill/>
        </p:spPr>
        <p:txBody>
          <a:bodyPr wrap="square" rtlCol="0">
            <a:spAutoFit/>
          </a:bodyPr>
          <a:lstStyle/>
          <a:p>
            <a:r>
              <a:rPr lang="nl-NL" dirty="0" smtClean="0">
                <a:solidFill>
                  <a:schemeClr val="accent3"/>
                </a:solidFill>
              </a:rPr>
              <a:t>Op de rand </a:t>
            </a:r>
            <a:r>
              <a:rPr lang="nl-NL" dirty="0" err="1" smtClean="0">
                <a:solidFill>
                  <a:schemeClr val="accent3"/>
                </a:solidFill>
              </a:rPr>
              <a:t>blz</a:t>
            </a:r>
            <a:r>
              <a:rPr lang="nl-NL" dirty="0" smtClean="0">
                <a:solidFill>
                  <a:schemeClr val="accent3"/>
                </a:solidFill>
              </a:rPr>
              <a:t> 126-127</a:t>
            </a:r>
          </a:p>
          <a:p>
            <a:endParaRPr lang="nl-NL" dirty="0">
              <a:solidFill>
                <a:schemeClr val="accent3"/>
              </a:solidFill>
            </a:endParaRPr>
          </a:p>
        </p:txBody>
      </p:sp>
      <p:sp>
        <p:nvSpPr>
          <p:cNvPr id="4" name="Tekstvak 3"/>
          <p:cNvSpPr txBox="1"/>
          <p:nvPr/>
        </p:nvSpPr>
        <p:spPr>
          <a:xfrm>
            <a:off x="239998" y="1340768"/>
            <a:ext cx="7788386" cy="369332"/>
          </a:xfrm>
          <a:prstGeom prst="rect">
            <a:avLst/>
          </a:prstGeom>
          <a:noFill/>
        </p:spPr>
        <p:txBody>
          <a:bodyPr wrap="square" rtlCol="0">
            <a:spAutoFit/>
          </a:bodyPr>
          <a:lstStyle/>
          <a:p>
            <a:r>
              <a:rPr lang="nl-NL" dirty="0" err="1" smtClean="0"/>
              <a:t>Damien</a:t>
            </a:r>
            <a:r>
              <a:rPr lang="nl-NL" dirty="0" smtClean="0"/>
              <a:t> Hirst (1965) </a:t>
            </a:r>
            <a:endParaRPr lang="nl-NL" dirty="0"/>
          </a:p>
        </p:txBody>
      </p:sp>
      <p:pic>
        <p:nvPicPr>
          <p:cNvPr id="9218" name="Picture 2" descr="http://www.selectism.com/news/wp-content/uploads/2012/04/Damien-Hirst1.jpg"/>
          <p:cNvPicPr>
            <a:picLocks noChangeAspect="1" noChangeArrowheads="1"/>
          </p:cNvPicPr>
          <p:nvPr/>
        </p:nvPicPr>
        <p:blipFill rotWithShape="1">
          <a:blip r:embed="rId2">
            <a:extLst>
              <a:ext uri="{28A0092B-C50C-407E-A947-70E740481C1C}">
                <a14:useLocalDpi xmlns:a14="http://schemas.microsoft.com/office/drawing/2010/main" val="0"/>
              </a:ext>
            </a:extLst>
          </a:blip>
          <a:srcRect t="18869" b="18698"/>
          <a:stretch/>
        </p:blipFill>
        <p:spPr bwMode="auto">
          <a:xfrm>
            <a:off x="3346225" y="3219531"/>
            <a:ext cx="5230443" cy="2418897"/>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http://blogs.guardian.co.uk/art/hirst460.jpg"/>
          <p:cNvPicPr>
            <a:picLocks noChangeAspect="1" noChangeArrowheads="1"/>
          </p:cNvPicPr>
          <p:nvPr/>
        </p:nvPicPr>
        <p:blipFill rotWithShape="1">
          <a:blip r:embed="rId3">
            <a:extLst>
              <a:ext uri="{28A0092B-C50C-407E-A947-70E740481C1C}">
                <a14:useLocalDpi xmlns:a14="http://schemas.microsoft.com/office/drawing/2010/main" val="0"/>
              </a:ext>
            </a:extLst>
          </a:blip>
          <a:srcRect l="18710" t="520" r="18710" b="-520"/>
          <a:stretch/>
        </p:blipFill>
        <p:spPr bwMode="auto">
          <a:xfrm>
            <a:off x="451039" y="2780928"/>
            <a:ext cx="2741845" cy="2857500"/>
          </a:xfrm>
          <a:prstGeom prst="rect">
            <a:avLst/>
          </a:prstGeom>
          <a:noFill/>
          <a:extLst>
            <a:ext uri="{909E8E84-426E-40DD-AFC4-6F175D3DCCD1}">
              <a14:hiddenFill xmlns:a14="http://schemas.microsoft.com/office/drawing/2010/main">
                <a:solidFill>
                  <a:srgbClr val="FFFFFF"/>
                </a:solidFill>
              </a14:hiddenFill>
            </a:ext>
          </a:extLst>
        </p:spPr>
      </p:pic>
      <p:sp>
        <p:nvSpPr>
          <p:cNvPr id="5" name="Tekstvak 4"/>
          <p:cNvSpPr txBox="1"/>
          <p:nvPr/>
        </p:nvSpPr>
        <p:spPr>
          <a:xfrm>
            <a:off x="239998" y="1710100"/>
            <a:ext cx="5844170" cy="646331"/>
          </a:xfrm>
          <a:prstGeom prst="rect">
            <a:avLst/>
          </a:prstGeom>
          <a:noFill/>
        </p:spPr>
        <p:txBody>
          <a:bodyPr wrap="square" rtlCol="0">
            <a:spAutoFit/>
          </a:bodyPr>
          <a:lstStyle/>
          <a:p>
            <a:r>
              <a:rPr lang="nl-NL" dirty="0" smtClean="0"/>
              <a:t>Gebroeders </a:t>
            </a:r>
            <a:r>
              <a:rPr lang="nl-NL" dirty="0" err="1" smtClean="0"/>
              <a:t>Saatchi</a:t>
            </a:r>
            <a:r>
              <a:rPr lang="nl-NL" dirty="0" smtClean="0"/>
              <a:t>, kunstverzamelaars</a:t>
            </a:r>
          </a:p>
          <a:p>
            <a:r>
              <a:rPr lang="nl-NL" dirty="0" smtClean="0"/>
              <a:t>De dood als taboe.</a:t>
            </a:r>
            <a:endParaRPr lang="nl-NL" dirty="0"/>
          </a:p>
        </p:txBody>
      </p:sp>
      <p:sp>
        <p:nvSpPr>
          <p:cNvPr id="6" name="Tekstvak 5"/>
          <p:cNvSpPr txBox="1"/>
          <p:nvPr/>
        </p:nvSpPr>
        <p:spPr>
          <a:xfrm>
            <a:off x="3346225" y="5805264"/>
            <a:ext cx="5230443" cy="646331"/>
          </a:xfrm>
          <a:prstGeom prst="rect">
            <a:avLst/>
          </a:prstGeom>
          <a:noFill/>
        </p:spPr>
        <p:txBody>
          <a:bodyPr wrap="square" rtlCol="0">
            <a:spAutoFit/>
          </a:bodyPr>
          <a:lstStyle/>
          <a:p>
            <a:r>
              <a:rPr lang="nl-NL" dirty="0" smtClean="0"/>
              <a:t>The </a:t>
            </a:r>
            <a:r>
              <a:rPr lang="nl-NL" dirty="0" err="1" smtClean="0"/>
              <a:t>physical</a:t>
            </a:r>
            <a:r>
              <a:rPr lang="nl-NL" dirty="0" smtClean="0"/>
              <a:t> </a:t>
            </a:r>
            <a:r>
              <a:rPr lang="nl-NL" dirty="0" err="1" smtClean="0"/>
              <a:t>impossibilty</a:t>
            </a:r>
            <a:r>
              <a:rPr lang="nl-NL" dirty="0" smtClean="0"/>
              <a:t> of </a:t>
            </a:r>
            <a:r>
              <a:rPr lang="nl-NL" dirty="0" err="1" smtClean="0"/>
              <a:t>death</a:t>
            </a:r>
            <a:r>
              <a:rPr lang="nl-NL" dirty="0" smtClean="0"/>
              <a:t> in the mind of </a:t>
            </a:r>
            <a:r>
              <a:rPr lang="nl-NL" dirty="0" err="1" smtClean="0"/>
              <a:t>someone</a:t>
            </a:r>
            <a:r>
              <a:rPr lang="nl-NL" dirty="0" smtClean="0"/>
              <a:t> living, 1991</a:t>
            </a:r>
            <a:endParaRPr lang="nl-NL" dirty="0"/>
          </a:p>
        </p:txBody>
      </p:sp>
      <p:sp>
        <p:nvSpPr>
          <p:cNvPr id="7" name="Tekstvak 6">
            <a:hlinkClick r:id="rId4"/>
          </p:cNvPr>
          <p:cNvSpPr txBox="1"/>
          <p:nvPr/>
        </p:nvSpPr>
        <p:spPr>
          <a:xfrm>
            <a:off x="207409" y="6385181"/>
            <a:ext cx="3106493" cy="369332"/>
          </a:xfrm>
          <a:prstGeom prst="rect">
            <a:avLst/>
          </a:prstGeom>
          <a:noFill/>
        </p:spPr>
        <p:txBody>
          <a:bodyPr wrap="square" rtlCol="0">
            <a:spAutoFit/>
          </a:bodyPr>
          <a:lstStyle/>
          <a:p>
            <a:r>
              <a:rPr lang="nl-NL" dirty="0" smtClean="0"/>
              <a:t>10 </a:t>
            </a:r>
            <a:r>
              <a:rPr lang="nl-NL" dirty="0" err="1" smtClean="0"/>
              <a:t>questions</a:t>
            </a:r>
            <a:r>
              <a:rPr lang="nl-NL" dirty="0" smtClean="0"/>
              <a:t> </a:t>
            </a:r>
            <a:r>
              <a:rPr lang="nl-NL" dirty="0" err="1" smtClean="0"/>
              <a:t>for</a:t>
            </a:r>
            <a:r>
              <a:rPr lang="nl-NL" dirty="0" smtClean="0"/>
              <a:t> </a:t>
            </a:r>
            <a:r>
              <a:rPr lang="nl-NL" dirty="0" err="1" smtClean="0"/>
              <a:t>Damien</a:t>
            </a:r>
            <a:r>
              <a:rPr lang="nl-NL" dirty="0" smtClean="0"/>
              <a:t> Hirst</a:t>
            </a:r>
            <a:endParaRPr lang="nl-NL" dirty="0"/>
          </a:p>
        </p:txBody>
      </p:sp>
      <p:pic>
        <p:nvPicPr>
          <p:cNvPr id="9222" name="Picture 6" descr="http://www.blogcdn.com/www.luxist.com/media/2007/12/7826096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66293" y="762963"/>
            <a:ext cx="3010375" cy="23186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140963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239998" y="762963"/>
            <a:ext cx="5988186" cy="369332"/>
          </a:xfrm>
          <a:prstGeom prst="rect">
            <a:avLst/>
          </a:prstGeom>
          <a:noFill/>
        </p:spPr>
        <p:txBody>
          <a:bodyPr wrap="square" rtlCol="0">
            <a:spAutoFit/>
          </a:bodyPr>
          <a:lstStyle/>
          <a:p>
            <a:r>
              <a:rPr lang="nl-NL" dirty="0" smtClean="0">
                <a:solidFill>
                  <a:schemeClr val="accent6"/>
                </a:solidFill>
              </a:rPr>
              <a:t>Centre </a:t>
            </a:r>
            <a:r>
              <a:rPr lang="nl-NL" dirty="0" err="1" smtClean="0">
                <a:solidFill>
                  <a:schemeClr val="accent6"/>
                </a:solidFill>
              </a:rPr>
              <a:t>Pompidou</a:t>
            </a:r>
            <a:endParaRPr lang="nl-NL" dirty="0">
              <a:solidFill>
                <a:schemeClr val="accent6"/>
              </a:solidFill>
            </a:endParaRPr>
          </a:p>
        </p:txBody>
      </p:sp>
      <p:sp>
        <p:nvSpPr>
          <p:cNvPr id="3" name="Tekstvak 2"/>
          <p:cNvSpPr txBox="1"/>
          <p:nvPr/>
        </p:nvSpPr>
        <p:spPr>
          <a:xfrm>
            <a:off x="225665" y="301298"/>
            <a:ext cx="6408712" cy="646331"/>
          </a:xfrm>
          <a:prstGeom prst="rect">
            <a:avLst/>
          </a:prstGeom>
          <a:noFill/>
        </p:spPr>
        <p:txBody>
          <a:bodyPr wrap="square" rtlCol="0">
            <a:spAutoFit/>
          </a:bodyPr>
          <a:lstStyle/>
          <a:p>
            <a:r>
              <a:rPr lang="nl-NL" dirty="0" smtClean="0">
                <a:solidFill>
                  <a:schemeClr val="accent3"/>
                </a:solidFill>
              </a:rPr>
              <a:t>Hightech </a:t>
            </a:r>
            <a:r>
              <a:rPr lang="nl-NL" dirty="0" err="1" smtClean="0">
                <a:solidFill>
                  <a:schemeClr val="accent3"/>
                </a:solidFill>
              </a:rPr>
              <a:t>blz</a:t>
            </a:r>
            <a:r>
              <a:rPr lang="nl-NL" dirty="0" smtClean="0">
                <a:solidFill>
                  <a:schemeClr val="accent3"/>
                </a:solidFill>
              </a:rPr>
              <a:t> 128-129</a:t>
            </a:r>
          </a:p>
          <a:p>
            <a:endParaRPr lang="nl-NL" dirty="0">
              <a:solidFill>
                <a:schemeClr val="accent3"/>
              </a:solidFill>
            </a:endParaRPr>
          </a:p>
        </p:txBody>
      </p:sp>
      <p:pic>
        <p:nvPicPr>
          <p:cNvPr id="1026" name="Picture 2" descr="http://www.museumtijdschrift.nl/cms/wp-content/uploads/2012/08/centrepompidou.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412776"/>
            <a:ext cx="4762500" cy="364807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entre Pompido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0072" y="1412776"/>
            <a:ext cx="3020560" cy="2016224"/>
          </a:xfrm>
          <a:prstGeom prst="rect">
            <a:avLst/>
          </a:prstGeom>
          <a:noFill/>
          <a:extLst>
            <a:ext uri="{909E8E84-426E-40DD-AFC4-6F175D3DCCD1}">
              <a14:hiddenFill xmlns:a14="http://schemas.microsoft.com/office/drawing/2010/main">
                <a:solidFill>
                  <a:srgbClr val="FFFFFF"/>
                </a:solidFill>
              </a14:hiddenFill>
            </a:ext>
          </a:extLst>
        </p:spPr>
      </p:pic>
      <p:sp>
        <p:nvSpPr>
          <p:cNvPr id="4" name="Tekstvak 3"/>
          <p:cNvSpPr txBox="1"/>
          <p:nvPr/>
        </p:nvSpPr>
        <p:spPr>
          <a:xfrm>
            <a:off x="5220072" y="3645024"/>
            <a:ext cx="3020560" cy="923330"/>
          </a:xfrm>
          <a:prstGeom prst="rect">
            <a:avLst/>
          </a:prstGeom>
          <a:noFill/>
        </p:spPr>
        <p:txBody>
          <a:bodyPr wrap="square" rtlCol="0">
            <a:spAutoFit/>
          </a:bodyPr>
          <a:lstStyle/>
          <a:p>
            <a:r>
              <a:rPr lang="nl-NL" dirty="0" smtClean="0"/>
              <a:t>1977</a:t>
            </a:r>
          </a:p>
          <a:p>
            <a:r>
              <a:rPr lang="nl-NL" dirty="0" smtClean="0"/>
              <a:t>Centrum voor de kunsten</a:t>
            </a:r>
          </a:p>
          <a:p>
            <a:r>
              <a:rPr lang="nl-NL" dirty="0" smtClean="0"/>
              <a:t>Renzo Piano &amp; Richard Rogers</a:t>
            </a:r>
            <a:endParaRPr lang="nl-NL" dirty="0"/>
          </a:p>
        </p:txBody>
      </p:sp>
      <p:sp>
        <p:nvSpPr>
          <p:cNvPr id="5" name="Tekstvak 4"/>
          <p:cNvSpPr txBox="1"/>
          <p:nvPr/>
        </p:nvSpPr>
        <p:spPr>
          <a:xfrm>
            <a:off x="323528" y="5301208"/>
            <a:ext cx="8208912" cy="369332"/>
          </a:xfrm>
          <a:prstGeom prst="rect">
            <a:avLst/>
          </a:prstGeom>
          <a:noFill/>
        </p:spPr>
        <p:txBody>
          <a:bodyPr wrap="square" rtlCol="0">
            <a:spAutoFit/>
          </a:bodyPr>
          <a:lstStyle/>
          <a:p>
            <a:r>
              <a:rPr lang="nl-NL" dirty="0" smtClean="0"/>
              <a:t>Wil je als kunstenaar nog pionier zijn dan moet je het in de techniek zoeken. </a:t>
            </a:r>
            <a:endParaRPr lang="nl-NL" dirty="0"/>
          </a:p>
        </p:txBody>
      </p:sp>
    </p:spTree>
    <p:extLst>
      <p:ext uri="{BB962C8B-B14F-4D97-AF65-F5344CB8AC3E}">
        <p14:creationId xmlns:p14="http://schemas.microsoft.com/office/powerpoint/2010/main" val="41739952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4.bp.blogspot.com/-rlZIfDJUveo/TgIjjU3oAKI/AAAAAAAAAlI/LgGGOB3-01I/s1600/hippie_carto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8793" y="1658944"/>
            <a:ext cx="2329565" cy="346956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5816" y="1657280"/>
            <a:ext cx="3006725" cy="2055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descr="https://encrypted-tbn0.gstatic.com/images?q=tbn:ANd9GcTmiMfT9Wcp4_VRLfixUkZ-2eDjlxWpfWocqV0XU1qSlU1tHDsx"/>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5868144" y="1657280"/>
            <a:ext cx="2381349" cy="333724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34375" y="3713093"/>
            <a:ext cx="3101975" cy="282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kstvak 6"/>
          <p:cNvSpPr txBox="1"/>
          <p:nvPr/>
        </p:nvSpPr>
        <p:spPr>
          <a:xfrm>
            <a:off x="539552" y="404664"/>
            <a:ext cx="6192688" cy="646331"/>
          </a:xfrm>
          <a:prstGeom prst="rect">
            <a:avLst/>
          </a:prstGeom>
          <a:noFill/>
        </p:spPr>
        <p:txBody>
          <a:bodyPr wrap="square" rtlCol="0">
            <a:spAutoFit/>
          </a:bodyPr>
          <a:lstStyle/>
          <a:p>
            <a:r>
              <a:rPr lang="nl-NL" dirty="0" smtClean="0"/>
              <a:t>Subculturen onderscheiden zich van de massa.</a:t>
            </a:r>
          </a:p>
          <a:p>
            <a:r>
              <a:rPr lang="nl-NL" dirty="0" smtClean="0"/>
              <a:t>Ze zijn als het ware een spiegel van de tijdperiode. </a:t>
            </a:r>
            <a:endParaRPr lang="nl-NL" dirty="0"/>
          </a:p>
        </p:txBody>
      </p:sp>
    </p:spTree>
    <p:extLst>
      <p:ext uri="{BB962C8B-B14F-4D97-AF65-F5344CB8AC3E}">
        <p14:creationId xmlns:p14="http://schemas.microsoft.com/office/powerpoint/2010/main" val="98418079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239998" y="762963"/>
            <a:ext cx="5988186" cy="369332"/>
          </a:xfrm>
          <a:prstGeom prst="rect">
            <a:avLst/>
          </a:prstGeom>
          <a:noFill/>
        </p:spPr>
        <p:txBody>
          <a:bodyPr wrap="square" rtlCol="0">
            <a:spAutoFit/>
          </a:bodyPr>
          <a:lstStyle/>
          <a:p>
            <a:r>
              <a:rPr lang="nl-NL" dirty="0" smtClean="0">
                <a:solidFill>
                  <a:schemeClr val="accent6"/>
                </a:solidFill>
              </a:rPr>
              <a:t>Nam </a:t>
            </a:r>
            <a:r>
              <a:rPr lang="nl-NL" dirty="0" err="1" smtClean="0">
                <a:solidFill>
                  <a:schemeClr val="accent6"/>
                </a:solidFill>
              </a:rPr>
              <a:t>June</a:t>
            </a:r>
            <a:r>
              <a:rPr lang="nl-NL" dirty="0" smtClean="0">
                <a:solidFill>
                  <a:schemeClr val="accent6"/>
                </a:solidFill>
              </a:rPr>
              <a:t> </a:t>
            </a:r>
            <a:r>
              <a:rPr lang="nl-NL" dirty="0" err="1" smtClean="0">
                <a:solidFill>
                  <a:schemeClr val="accent6"/>
                </a:solidFill>
              </a:rPr>
              <a:t>Paik</a:t>
            </a:r>
            <a:r>
              <a:rPr lang="nl-NL" dirty="0" smtClean="0">
                <a:solidFill>
                  <a:schemeClr val="accent6"/>
                </a:solidFill>
              </a:rPr>
              <a:t> (1932)</a:t>
            </a:r>
            <a:endParaRPr lang="nl-NL" dirty="0">
              <a:solidFill>
                <a:schemeClr val="accent6"/>
              </a:solidFill>
            </a:endParaRPr>
          </a:p>
        </p:txBody>
      </p:sp>
      <p:sp>
        <p:nvSpPr>
          <p:cNvPr id="3" name="Tekstvak 2"/>
          <p:cNvSpPr txBox="1"/>
          <p:nvPr/>
        </p:nvSpPr>
        <p:spPr>
          <a:xfrm>
            <a:off x="225665" y="301298"/>
            <a:ext cx="6408712" cy="646331"/>
          </a:xfrm>
          <a:prstGeom prst="rect">
            <a:avLst/>
          </a:prstGeom>
          <a:noFill/>
        </p:spPr>
        <p:txBody>
          <a:bodyPr wrap="square" rtlCol="0">
            <a:spAutoFit/>
          </a:bodyPr>
          <a:lstStyle/>
          <a:p>
            <a:r>
              <a:rPr lang="nl-NL" dirty="0" smtClean="0">
                <a:solidFill>
                  <a:schemeClr val="accent3"/>
                </a:solidFill>
              </a:rPr>
              <a:t>Hightech </a:t>
            </a:r>
            <a:r>
              <a:rPr lang="nl-NL" dirty="0" err="1" smtClean="0">
                <a:solidFill>
                  <a:schemeClr val="accent3"/>
                </a:solidFill>
              </a:rPr>
              <a:t>blz</a:t>
            </a:r>
            <a:r>
              <a:rPr lang="nl-NL" dirty="0" smtClean="0">
                <a:solidFill>
                  <a:schemeClr val="accent3"/>
                </a:solidFill>
              </a:rPr>
              <a:t> 128-129</a:t>
            </a:r>
          </a:p>
          <a:p>
            <a:endParaRPr lang="nl-NL" dirty="0">
              <a:solidFill>
                <a:schemeClr val="accent3"/>
              </a:solidFill>
            </a:endParaRPr>
          </a:p>
        </p:txBody>
      </p:sp>
      <p:sp>
        <p:nvSpPr>
          <p:cNvPr id="4" name="Tekstvak 3"/>
          <p:cNvSpPr txBox="1"/>
          <p:nvPr/>
        </p:nvSpPr>
        <p:spPr>
          <a:xfrm>
            <a:off x="395536" y="1628799"/>
            <a:ext cx="8064896" cy="646331"/>
          </a:xfrm>
          <a:prstGeom prst="rect">
            <a:avLst/>
          </a:prstGeom>
          <a:noFill/>
        </p:spPr>
        <p:txBody>
          <a:bodyPr wrap="square" rtlCol="0">
            <a:spAutoFit/>
          </a:bodyPr>
          <a:lstStyle/>
          <a:p>
            <a:pPr algn="ctr"/>
            <a:r>
              <a:rPr lang="nl-NL" i="1" dirty="0" smtClean="0"/>
              <a:t>“Op een dag zullen kunstenaars net zo gemakkelijk omgaan met condensatoren, weerstanden en halfgeleiders als ze dat nu doen met penselen, violen en afval.”</a:t>
            </a:r>
            <a:endParaRPr lang="nl-NL" i="1" dirty="0"/>
          </a:p>
        </p:txBody>
      </p:sp>
      <p:pic>
        <p:nvPicPr>
          <p:cNvPr id="2050" name="Picture 2" descr="http://1.bp.blogspot.com/-CzNEs1crUNI/TqSm_BaiNqI/AAAAAAAAAy8/jvS4DhomCWA/s1600/nam-june-paik-tv-cello.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2309902"/>
            <a:ext cx="2820467" cy="400506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1.bp.blogspot.com/_acFJ1bk7jWs/TPw2DtPYIrI/AAAAAAAAAmM/ATtUnj9pS5g/s1600/Charlotte+01.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75828" y="2300040"/>
            <a:ext cx="3240360" cy="39804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70941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239998" y="762963"/>
            <a:ext cx="5988186" cy="369332"/>
          </a:xfrm>
          <a:prstGeom prst="rect">
            <a:avLst/>
          </a:prstGeom>
          <a:noFill/>
        </p:spPr>
        <p:txBody>
          <a:bodyPr wrap="square" rtlCol="0">
            <a:spAutoFit/>
          </a:bodyPr>
          <a:lstStyle/>
          <a:p>
            <a:r>
              <a:rPr lang="nl-NL" dirty="0" err="1" smtClean="0">
                <a:solidFill>
                  <a:schemeClr val="accent6"/>
                </a:solidFill>
              </a:rPr>
              <a:t>Bill</a:t>
            </a:r>
            <a:r>
              <a:rPr lang="nl-NL" dirty="0" smtClean="0">
                <a:solidFill>
                  <a:schemeClr val="accent6"/>
                </a:solidFill>
              </a:rPr>
              <a:t> Viola (1951)</a:t>
            </a:r>
            <a:endParaRPr lang="nl-NL" dirty="0">
              <a:solidFill>
                <a:schemeClr val="accent6"/>
              </a:solidFill>
            </a:endParaRPr>
          </a:p>
        </p:txBody>
      </p:sp>
      <p:sp>
        <p:nvSpPr>
          <p:cNvPr id="3" name="Tekstvak 2"/>
          <p:cNvSpPr txBox="1"/>
          <p:nvPr/>
        </p:nvSpPr>
        <p:spPr>
          <a:xfrm>
            <a:off x="225665" y="301298"/>
            <a:ext cx="6408712" cy="646331"/>
          </a:xfrm>
          <a:prstGeom prst="rect">
            <a:avLst/>
          </a:prstGeom>
          <a:noFill/>
        </p:spPr>
        <p:txBody>
          <a:bodyPr wrap="square" rtlCol="0">
            <a:spAutoFit/>
          </a:bodyPr>
          <a:lstStyle/>
          <a:p>
            <a:r>
              <a:rPr lang="nl-NL" dirty="0" smtClean="0">
                <a:solidFill>
                  <a:schemeClr val="accent3"/>
                </a:solidFill>
              </a:rPr>
              <a:t>Hightech </a:t>
            </a:r>
            <a:r>
              <a:rPr lang="nl-NL" dirty="0" err="1" smtClean="0">
                <a:solidFill>
                  <a:schemeClr val="accent3"/>
                </a:solidFill>
              </a:rPr>
              <a:t>blz</a:t>
            </a:r>
            <a:r>
              <a:rPr lang="nl-NL" dirty="0" smtClean="0">
                <a:solidFill>
                  <a:schemeClr val="accent3"/>
                </a:solidFill>
              </a:rPr>
              <a:t> 128-129</a:t>
            </a:r>
          </a:p>
          <a:p>
            <a:endParaRPr lang="nl-NL" dirty="0">
              <a:solidFill>
                <a:schemeClr val="accent3"/>
              </a:solidFill>
            </a:endParaRPr>
          </a:p>
        </p:txBody>
      </p:sp>
      <p:pic>
        <p:nvPicPr>
          <p:cNvPr id="3074" name="Picture 2" descr="http://interartive.org/wp-content/uploads/the-greeting-199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16016" y="947629"/>
            <a:ext cx="3524250" cy="5334001"/>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31.media.tumblr.com/tumblr_m72jagBUNZ1r390l9o1_1280.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5576" y="2846220"/>
            <a:ext cx="3497086" cy="3463460"/>
          </a:xfrm>
          <a:prstGeom prst="rect">
            <a:avLst/>
          </a:prstGeom>
          <a:noFill/>
          <a:extLst>
            <a:ext uri="{909E8E84-426E-40DD-AFC4-6F175D3DCCD1}">
              <a14:hiddenFill xmlns:a14="http://schemas.microsoft.com/office/drawing/2010/main">
                <a:solidFill>
                  <a:srgbClr val="FFFFFF"/>
                </a:solidFill>
              </a14:hiddenFill>
            </a:ext>
          </a:extLst>
        </p:spPr>
      </p:pic>
      <p:sp>
        <p:nvSpPr>
          <p:cNvPr id="4" name="Tekstvak 3"/>
          <p:cNvSpPr txBox="1"/>
          <p:nvPr/>
        </p:nvSpPr>
        <p:spPr>
          <a:xfrm>
            <a:off x="323528" y="1268760"/>
            <a:ext cx="3168352" cy="646331"/>
          </a:xfrm>
          <a:prstGeom prst="rect">
            <a:avLst/>
          </a:prstGeom>
          <a:noFill/>
        </p:spPr>
        <p:txBody>
          <a:bodyPr wrap="square" rtlCol="0">
            <a:spAutoFit/>
          </a:bodyPr>
          <a:lstStyle/>
          <a:p>
            <a:r>
              <a:rPr lang="nl-NL" dirty="0" smtClean="0"/>
              <a:t>Video installaties</a:t>
            </a:r>
          </a:p>
          <a:p>
            <a:r>
              <a:rPr lang="nl-NL" dirty="0" smtClean="0"/>
              <a:t>Bijna als schilderijen</a:t>
            </a:r>
            <a:endParaRPr lang="nl-NL" dirty="0"/>
          </a:p>
        </p:txBody>
      </p:sp>
      <p:sp>
        <p:nvSpPr>
          <p:cNvPr id="5" name="Tekstvak 4">
            <a:hlinkClick r:id="rId5"/>
          </p:cNvPr>
          <p:cNvSpPr txBox="1"/>
          <p:nvPr/>
        </p:nvSpPr>
        <p:spPr>
          <a:xfrm>
            <a:off x="323528" y="2060848"/>
            <a:ext cx="2910563" cy="369332"/>
          </a:xfrm>
          <a:prstGeom prst="rect">
            <a:avLst/>
          </a:prstGeom>
          <a:noFill/>
        </p:spPr>
        <p:txBody>
          <a:bodyPr wrap="square" rtlCol="0">
            <a:spAutoFit/>
          </a:bodyPr>
          <a:lstStyle/>
          <a:p>
            <a:r>
              <a:rPr lang="nl-NL" dirty="0" smtClean="0"/>
              <a:t>Making of the </a:t>
            </a:r>
            <a:r>
              <a:rPr lang="nl-NL" dirty="0" err="1" smtClean="0"/>
              <a:t>emergence</a:t>
            </a:r>
            <a:r>
              <a:rPr lang="nl-NL" dirty="0" smtClean="0"/>
              <a:t> </a:t>
            </a:r>
            <a:endParaRPr lang="nl-NL" dirty="0"/>
          </a:p>
        </p:txBody>
      </p:sp>
    </p:spTree>
    <p:extLst>
      <p:ext uri="{BB962C8B-B14F-4D97-AF65-F5344CB8AC3E}">
        <p14:creationId xmlns:p14="http://schemas.microsoft.com/office/powerpoint/2010/main" val="278644322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239998" y="762963"/>
            <a:ext cx="5988186" cy="369332"/>
          </a:xfrm>
          <a:prstGeom prst="rect">
            <a:avLst/>
          </a:prstGeom>
          <a:noFill/>
        </p:spPr>
        <p:txBody>
          <a:bodyPr wrap="square" rtlCol="0">
            <a:spAutoFit/>
          </a:bodyPr>
          <a:lstStyle/>
          <a:p>
            <a:r>
              <a:rPr lang="nl-NL" dirty="0" smtClean="0">
                <a:solidFill>
                  <a:schemeClr val="accent6"/>
                </a:solidFill>
              </a:rPr>
              <a:t>Computer en games</a:t>
            </a:r>
            <a:endParaRPr lang="nl-NL" dirty="0">
              <a:solidFill>
                <a:schemeClr val="accent6"/>
              </a:solidFill>
            </a:endParaRPr>
          </a:p>
        </p:txBody>
      </p:sp>
      <p:sp>
        <p:nvSpPr>
          <p:cNvPr id="3" name="Tekstvak 2"/>
          <p:cNvSpPr txBox="1"/>
          <p:nvPr/>
        </p:nvSpPr>
        <p:spPr>
          <a:xfrm>
            <a:off x="225665" y="301298"/>
            <a:ext cx="6408712" cy="646331"/>
          </a:xfrm>
          <a:prstGeom prst="rect">
            <a:avLst/>
          </a:prstGeom>
          <a:noFill/>
        </p:spPr>
        <p:txBody>
          <a:bodyPr wrap="square" rtlCol="0">
            <a:spAutoFit/>
          </a:bodyPr>
          <a:lstStyle/>
          <a:p>
            <a:r>
              <a:rPr lang="nl-NL" dirty="0" smtClean="0">
                <a:solidFill>
                  <a:schemeClr val="accent3"/>
                </a:solidFill>
              </a:rPr>
              <a:t>Virtuele wereld </a:t>
            </a:r>
            <a:r>
              <a:rPr lang="nl-NL" dirty="0" err="1" smtClean="0">
                <a:solidFill>
                  <a:schemeClr val="accent3"/>
                </a:solidFill>
              </a:rPr>
              <a:t>blz</a:t>
            </a:r>
            <a:r>
              <a:rPr lang="nl-NL" dirty="0" smtClean="0">
                <a:solidFill>
                  <a:schemeClr val="accent3"/>
                </a:solidFill>
              </a:rPr>
              <a:t> 128-129</a:t>
            </a:r>
          </a:p>
          <a:p>
            <a:endParaRPr lang="nl-NL" dirty="0">
              <a:solidFill>
                <a:schemeClr val="accent3"/>
              </a:solidFill>
            </a:endParaRPr>
          </a:p>
        </p:txBody>
      </p:sp>
      <p:sp>
        <p:nvSpPr>
          <p:cNvPr id="4" name="AutoShape 2" descr="data:image/jpeg;base64,/9j/4AAQSkZJRgABAQAAAQABAAD/2wCEAAkGBg8QDBMPDw4QEA8QEREQEQ4PFhcPDxURExwVFBYQFBIYGzIeGRkjGxQZKy8hJCspMCw4FR4xNTAqNSYrLCkBCQoKBQUFDQUFDSkYEhgpKSkpKSkpKSkpKSkpKSkpKSkpKSkpKSkpKSkpKSkpKSkpKSkpKSkpKSkpKSkpKSkpKf/AABEIAMcA/QMBIgACEQEDEQH/xAAcAAEAAgMBAQEAAAAAAAAAAAAABgcBBQgEAwL/xABOEAAABQIBBQoKBQgKAwAAAAAAAQIDBAUREgYHExchCDE2VVZ0kZPT4hQiMjM1QWGys8IVUXOBsRYjNFJTcXLDJTdCQ1RihJKUoRi0xP/EABQBAQAAAAAAAAAAAAAAAAAAAAD/xAAUEQEAAAAAAAAAAAAAAAAAAAAA/9oADAMBAAIRAxEAPwCjrBYdA5xK9RqPMbjKyehPm4yT2NLbLZFdS0YbG0f6n/YiutmiclonQx2ACqLBYWvrZonJaJ0MdgGtmiclonQx2ACqLBYWvrZonJaJ0MdgGtmiclonQx2ACqLBYWvrZonJaJ0MdgGtmiclonQx2ACqLBYWvrZonJaJ0MdgGtmiclonQx2ACqLBYWvrZonJaJ0MdgM62KJyWidDHYAKnsFhbGtiiclonQx2Aa2KJyWidDHYAKnsFhbGtiiclonQx2A9tJzn5OOLMpOT8aOkk3SpDLMgzVcvFwk2Vtnr9gCmrBYWxrYonJaJ0MdgGtiiclonQx2ACp7BYWxrYonJaJ0MdgGtiiclonQx2ACp7BYWxrZonJaJ0MdgMa2aJyWidDHYAKosFha+tmiclonQx2Aa2aJyWidDHYAKosFha+tmiclonQx2Aa2aJyWidDHYAKosFha+tmiclonQx2Aa2aJyWidDHYAKosFha+tmiclonQx2Aa2aJyWidDHYAKosFhbGtmiclonQx2Amkuj0yVT4cxqlRGCktrcNtLTdy8mxGokFfo9YCFbo/wBMR+ZJ+K8KnFsbo/0xH5kn4rwqcAAAAAAAAAAAAAABeeaOBTk5NSJ02AxJ8HekLUpbLTz2jQhpWBJrL2nYrkW0UYLvzfcA6l++b8JoBuagdHn5MTZ0Klx2NG08hKlR2GnkrQSTxJNu9vK37jXZsIdNayXcnzafHk6B19SlKYaeeNCTTZJG4Xt3rj4ZEcAah++X7rY2maqosR8j3n5LOmjtuyFOM4UrxpujxcK/FP7wEWyrzh5PSKc+xEo+gkuIwtPeDRmsCrkd8aFYi2Ee99YgeR9XZjPOLeprdQSpvCTTt7IO5HpCsk9uy33i5q+qlTslJdQh01iPZCkoUbDLbyVIWhJmSkEdt/1GKozbnWPCXfobz+h/O+Z81iT+22eVbe2gM5p4TT2UMRp5pDrS1Okpt1JOIVZpwyulRWPaRH9wu1U2gFXSox0aP4Sf954LG0HmtP5XleT/AJd/pFM5m+EsP+N34Tonj39Zaf3F/wCmYDxHQ4usPwTwWP4Lb9G0aNB+h4/NWw+Vt3t/aJumbQDrp0b6Gj+El/eeCxtB5rT+V5Xk7PJ3+kRY/wCsz7v/AIRNkZW0z8pjp5QP6R23m6Jn9jpfO30nm/F3vZvAKFztQmmcoJbTLTbTSFNYW2kk22m7TRnZKSsW0z6REBNs83CWZ/Ez8JoQkAAAAAAAAAAAAAAZIdH0fg9S+bq+Uc4EOj6PwepfN1fKAg+6P9MR+ZJ+K8KnFsbo/wBMR+ZJ+K8KnAAAAAAAAAAAAAAAWpm2zqwabSlwpUV5/SPOOKJJNqaNC0oTgUlatvkn6vWKrABdOUGeelu0mTBi096Pp2loSSUMttEpezEaUK9n1DXZvM7MCn0k4EqI9IxOOLURJbW0pK7eKaVq2731CpwAXLlRnkpkijyIESA9H0yMKSSlptolGpKjM0oV7PqFdZHUluS84lypN04kt4iddMyJZ3ItGVlFt23+4R8bzJVympdX9JolLawfmyhmgl6S5bVYzIsNrgPpkHlC3T6sxNdQtbbJrNSG7YzxIWjZc7b6v+hbmvijeEeEfRb3hH7fRsabew+cxYvJ2b+9sFCGMALF1kxvyt+mtC9oP2Pi6b9H8H/Ww+Vt394TYs/FF8I8I+invCP2+jY029h85ixeTs397YKEABIMvcom6hVn5rSFobeNBpQ5bGWFCEHex230mI+AAAAAAAAAAAAAAMkQAQ6Po/B6l83V8ohWWOYlNPpr80qgp02EpVozZJBKupKLYtIdvK+oTWj8HqXzdXygIPuj/TEfmSfivCpxbG6P9MR+ZJ+K8KnAAAAAAAAAAAAAAAAAAAAABI8iKi4w+4pumM1Izawm0+yclKCuR6QkpLYfqv7RHBLs3EWrOSXSpDuieJm7qjUhF2sSdl1lbfsAiRjAyYwAAAAAAAAAAAAAAAAAAMp3xgZTvgOsM8HBub9mj4jYj1H4PUvm6vlEhzwcG5v2aPiNiPUfg9S+bq+UBB90f6Yj8yT8V4VOLY3R/piPzJPxXhU4AAAAAAAAAAAAD10mFp5TLBqwk8621ititjUScVvXa4DyALUy9zJppdNXMKep40KbTozZJsjxqJN8WkPev9QqsAAAABu8laTDkOrTNqBQUJRiQ4ppT+JdyLR4UmVthmd/YNIN5kpMpzTqzqUV2S0bdm0MrNpSXLl4xmRlcrX2e0BpDGBkxgAAAAAAAAAAAAAAAAAAZIxgAF4ZeZ7KdPpEiGy1LS68lKUm4htKCMlpVtMnTPeT9QkFH4PUvm6vlHOBDo+j8HqXzdXygIPuj/TEfmSfivCpxbG6P9MR+ZJ+K8KnAAAAAAAAAAAB9okpbTqHWzsttaXEHYjspJkojsew9pD4gAlVfzn1WdGVGlSicZUaVGgmmkbUniLxkoI98hFQAAAAABKMgajNZkOqgwG5zhtYVtuMKlEhF0npCSk9h3sV/aIuJTm/p896Q6mnzkQnEtYluLeOMSkXSWAlEW3bY7ewBFzGBkxgAAAAAAAAAAAAAAAAAAAABkh0fR+D1L5ur5RzgQ6Po/B6l83V8oCD7o/0xH5kn4rwqcWxuj/TEfmSfivCpwAAAAAAAAAAAAAAAAAAAAAbzJSDT3nVpqMtyK2Td0LbbN41OXLxDSRHYrX2+waMbvJaqQo7q1ToHhzakYUN6VUfCu5HjxJ39lyt7QGlMYGTGAAAAAAAAAAAAAAAAAAAAAGSHR9H4PUvm6vlHOBDo+j8HqXzdXygIPuj/TEfmSfivCpxbG6P9MR+ZJ+K8KnAAAAAAAAAAAAAAAAAAAAABLc3MyqNSXTpTBPPGzZxJoS7ZrEnbZR/XYRISTIenPPvuJYqbNOUTVzdefVFStNyLRkpO+frt7AEcMYGTGAAAAAAAAAAAAAAAAAAAAAGSHR9H4PUvm6vlHOBDo+j8HqXzdXygI9niyeOoZUwYROE0b8Qkk4ZYyTZchV8Nyv5Ih+cXNOujxmnlS0v6V02sKWzbt4pqvc1HfeFlZYcPKVzc/xlD5bpH0bF50fuKAc9gAAAAAAAAAAAAAAAAAAADeZKM01TqyqbsltokXbOISVLNy5bFEoj2WuNGN/khV2Yzy1v01uoJU3hJpwzIkHcj0hWSe3Zb7wGhMYGTGAAAAAAAAAAAAAAAAAAAAAGSHR9H4PUvm6vlHOBDo+j8HqXzdXygPhlhw8pXNz/ABlD5bpH0bF50fuKHlzm1tmFljTpUg1EyzFxLNJYlWNUlJWL17TIaHPLnIp9UhMNRFuKW2+biiWg2yw4VJ3z9pgKjAAAAAAAAABJKBm7qk9jTw4hvNY1IxkttHjJsZlZayP+0Q2WpivcXK61jtBbWYJw05OuKLfTJkHt3tiWzEI/8j6n/hIX+13tQETqWamsxmFyH4KkMtJNbizcZVhSW+diXc/uESFx0rO5MrMhFJksRm2Jx+DuuME4TyUqI7mg1LNN9nrIxG87eb+NSH47cZx5wnm1rUb5oUZGkyIrYUls2gIlQcnpU6R4PEaN17CpeAjSk8Kd87qMi9YkmpivcXK61jtBP38lGMnKeitwluvSVNst6KUaVMWkEnEdm0pVcvVt6Ro//I+p/wCEhf7Xe1AQTKPIaoU5CFzYxspcUaUGa213MiuZeIo/rGxzbHWPCnfoUrvmz+d8z5rEn9ts8q29tFhZOzTyvNbFRIo6YRJdbOF4ilKdukyXpcRWskt6w1GQWTbUXLJcZuUbaIjiybS8ZaR/ZbReLYjV4xq3v7G8Ar3KPJObT3ENzWDZW4k1oSakLukjtfxFH6xpxcW6RL+kInN1++Yp4yASGnZvqnIhHOZimuKSXFG9jbIsLV8Z4TXi2YT9XqEdHR2bngM5zeo/zhWmaLN3GrC5JSXX2/B0smnQGhNzWayPFiSf6hANVAzTVp9ht9mCpbTqEuNr0jJYkKK6VWNdy2H6x6NTFe4uV1rHaCWVLPLNpT66XHjxlsQFHEaW8ThuqbZ8RKlmlZFiMi22Ii9g8xbo6p/4SF/td7UBU6k2Ox75bBgW1nVzTwqXTky2HpK3FyENGl40Giy0uKMyJKCO90F6xUoAAAAAAAAAADJDo+j8HqXzdXyjnAh0fR+D1L5ur5QEH3R/piPzJPxXhU4tjdH+mI/Mk/FeFTgAAAAAAAAAAOjsxHBp37eT7jY5yMdI7n8iPJ5ZK8k5T5HfZswt32h+RGRv68H/AJyu2AUvms4QwecJ/AxPN0n+lwvsHfeSN9XKNk3AhvTaY7DTPjtqcjKRK06idIvFMmlOmSj9hkYpbKbLKbUloXNeJ1TSVJQZIQ3YlbTLxElfeAXpnd4INf6L8CHOA6Pzu8EGv9F+BDnABdG5q/SZv2THvLCiKj6wJGnJ03DkOeDm3bCTuHablz8nBi3vXYNzV+kzfsmPeWPpQJBpy/kpKMh4lvuJNxSDWbBYb6VJ/wBgzMsN/wDOZesBY+Wuc2DSXm2pTb6lOoNxJsoSssJHbaalltuQonLjNZNgx1VB52Mplx0sKW1LU5+dNSk3I2yLe39okm6S9IRObL98x5sh8tFVaT4DXpTK6eTSnCQ7o4idK2aSR+dRhO9lK2X2gJtm54DOc3qP84R3c0edn/wRvxeFlLgQWMnZLVONs4iYsw0G05p0XNLhqs4ajv41/WK13NHnZ/8ABG/F4BW2cb09P54/7xiOCR5xvT0/nj/vGNdTcm5slBrjQ5L6CVhNbDS3UkrYeEzSRlexls9oDwKdUew1Gf7zuPwNnUcmZ0ZvSSYUlhs1EklvNLaRiO5knEorXsR7PYY1gAAAAAAAAAADJDo+j8HqXzdXyjnAh0fR+D1L5ur5QEH3R/piPzJPxXhU4tjdH+mI/Mk/FeFTgAAAAAAAAAAOjsxHBp37eT7jY5yMXVmlzhUyDQ3I0uVonlPPqJGjdX4qkoJJ4koMt8j9YpUwGAAAHR+d3gg1/ovwIc4Cwc3OWyCnkmsS3HoBMrLQytJLYJZYdH+ZMlFcrbDtsFo/ltkb+pB/4KuwARXc1fpM37Jj3lj05NNyjy9mHHVZpLqzlFciuzYiItu/45o3hrM5uXFNJln6AfKM5jXpzhNrgqUixYSWokJxFe+zaI1mxq0dNbTPqU82tDie0jpLfW84ZGjAaiuZHZRnfb5NvWAlG6S9IRObr98xTwsnPdlbCqMyO5Cf0yG2VIWeBbdlGoztZaS9QrYB0dm54DOc3qP84R3c0+dn/wAEb8XhjIrOFTI+Si4L0rBKNmakmtG6rxndJgLESMO3EXr9YqKmVyVFNRxpL8fHYlmw4prERXtiwnttc+kBtc43p6fzx/3jEjzb53So8NyN4D4RpHlPY9NobXShGHDozv5G/f1id5PZcZMHAj+HHFcmaBrwlx6It51T+Esalum0eNRqvdVzv9Y2P5bZHfqQf+CrsAH53RB/0E3zxn3HhzeNrVcppskjbfmyX2seJLbzq3EEZXIlElR2I7GfSNUAAAAAAAAAAAyQ6Po/B6l83V8o5wIdH0fg9S+bq+UB+svcjaZV5SJDs91pTbJMkltszSZEpa8W1O/4/wD0I1qUo/Gsnqu6AAGpSj8ayeq7oalKPxrJ6rugABqUo/Gsnqu6GpSj8ayeq7oAAalKPxrJ6ruhqUo/Gsnqu6AAGpWj8ayeq7oalKPxrJ6rugABqUo/Gsnqu6GpSj8ayeq7oAAalaPxrJ6ruhqUo/Gsnqu6AAGpWj8ayeq7o9tKzQ0FpZm/LfkpNNiQoltEk7l410ERn+4/rGQAeHUrR+NZPVd0NSlH41k9V3QAA1K0fjWT1XdDUpR+NZPVd0AANSlH41k9V3Q1KUfjWT1XdAADUpR+NZPVd0NSlH41k9V3QAA1KUfjWT1XdDUpR+NZPVd0AANSlH41k9V3Q1KUfjWT1XdAADUpR+NZPVd0NSlH41k9V3QAA1K0fjWT1XdEqqD0OLBhxGpBuJjtrbJa0KJRl4m0yJNhgAH/2Q=="/>
          <p:cNvSpPr>
            <a:spLocks noChangeAspect="1" noChangeArrowheads="1"/>
          </p:cNvSpPr>
          <p:nvPr/>
        </p:nvSpPr>
        <p:spPr bwMode="auto">
          <a:xfrm>
            <a:off x="155575" y="-2300288"/>
            <a:ext cx="6105525" cy="4800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4" descr="data:image/jpeg;base64,/9j/4AAQSkZJRgABAQAAAQABAAD/2wCEAAkGBg8QDBMPDw4QEA8QEREQEQ4PFhcPDxURExwVFBYQFBIYGzIeGRkjGxQZKy8hJCspMCw4FR4xNTAqNSYrLCkBCQoKBQUFDQUFDSkYEhgpKSkpKSkpKSkpKSkpKSkpKSkpKSkpKSkpKSkpKSkpKSkpKSkpKSkpKSkpKSkpKSkpKf/AABEIAMcA/QMBIgACEQEDEQH/xAAcAAEAAgMBAQEAAAAAAAAAAAAABgcBBQgEAwL/xABOEAAABQIBBQoKBQgKAwAAAAAAAQIDBAUREgYHExchCDE2VVZ0kZPT4hQiMjM1QWGys8IVUXOBsRYjNFJTcXLDJTdCQ1RihJKUoRi0xP/EABQBAQAAAAAAAAAAAAAAAAAAAAD/xAAUEQEAAAAAAAAAAAAAAAAAAAAA/9oADAMBAAIRAxEAPwCjrBYdA5xK9RqPMbjKyehPm4yT2NLbLZFdS0YbG0f6n/YiutmiclonQx2ACqLBYWvrZonJaJ0MdgGtmiclonQx2ACqLBYWvrZonJaJ0MdgGtmiclonQx2ACqLBYWvrZonJaJ0MdgGtmiclonQx2ACqLBYWvrZonJaJ0MdgGtmiclonQx2ACqLBYWvrZonJaJ0MdgM62KJyWidDHYAKnsFhbGtiiclonQx2Aa2KJyWidDHYAKnsFhbGtiiclonQx2A9tJzn5OOLMpOT8aOkk3SpDLMgzVcvFwk2Vtnr9gCmrBYWxrYonJaJ0MdgGtiiclonQx2ACp7BYWxrYonJaJ0MdgGtiiclonQx2ACp7BYWxrZonJaJ0MdgMa2aJyWidDHYAKosFha+tmiclonQx2Aa2aJyWidDHYAKosFha+tmiclonQx2Aa2aJyWidDHYAKosFha+tmiclonQx2Aa2aJyWidDHYAKosFha+tmiclonQx2Aa2aJyWidDHYAKosFhbGtmiclonQx2Amkuj0yVT4cxqlRGCktrcNtLTdy8mxGokFfo9YCFbo/wBMR+ZJ+K8KnFsbo/0xH5kn4rwqcAAAAAAAAAAAAAABeeaOBTk5NSJ02AxJ8HekLUpbLTz2jQhpWBJrL2nYrkW0UYLvzfcA6l++b8JoBuagdHn5MTZ0Klx2NG08hKlR2GnkrQSTxJNu9vK37jXZsIdNayXcnzafHk6B19SlKYaeeNCTTZJG4Xt3rj4ZEcAah++X7rY2maqosR8j3n5LOmjtuyFOM4UrxpujxcK/FP7wEWyrzh5PSKc+xEo+gkuIwtPeDRmsCrkd8aFYi2Ee99YgeR9XZjPOLeprdQSpvCTTt7IO5HpCsk9uy33i5q+qlTslJdQh01iPZCkoUbDLbyVIWhJmSkEdt/1GKozbnWPCXfobz+h/O+Z81iT+22eVbe2gM5p4TT2UMRp5pDrS1Okpt1JOIVZpwyulRWPaRH9wu1U2gFXSox0aP4Sf954LG0HmtP5XleT/AJd/pFM5m+EsP+N34Tonj39Zaf3F/wCmYDxHQ4usPwTwWP4Lb9G0aNB+h4/NWw+Vt3t/aJumbQDrp0b6Gj+El/eeCxtB5rT+V5Xk7PJ3+kRY/wCsz7v/AIRNkZW0z8pjp5QP6R23m6Jn9jpfO30nm/F3vZvAKFztQmmcoJbTLTbTSFNYW2kk22m7TRnZKSsW0z6REBNs83CWZ/Ez8JoQkAAAAAAAAAAAAAAZIdH0fg9S+bq+Uc4EOj6PwepfN1fKAg+6P9MR+ZJ+K8KnFsbo/wBMR+ZJ+K8KnAAAAAAAAAAAAAAAWpm2zqwabSlwpUV5/SPOOKJJNqaNC0oTgUlatvkn6vWKrABdOUGeelu0mTBi096Pp2loSSUMttEpezEaUK9n1DXZvM7MCn0k4EqI9IxOOLURJbW0pK7eKaVq2731CpwAXLlRnkpkijyIESA9H0yMKSSlptolGpKjM0oV7PqFdZHUluS84lypN04kt4iddMyJZ3ItGVlFt23+4R8bzJVympdX9JolLawfmyhmgl6S5bVYzIsNrgPpkHlC3T6sxNdQtbbJrNSG7YzxIWjZc7b6v+hbmvijeEeEfRb3hH7fRsabew+cxYvJ2b+9sFCGMALF1kxvyt+mtC9oP2Pi6b9H8H/Ww+Vt394TYs/FF8I8I+invCP2+jY029h85ixeTs397YKEABIMvcom6hVn5rSFobeNBpQ5bGWFCEHex230mI+AAAAAAAAAAAAAAMkQAQ6Po/B6l83V8ohWWOYlNPpr80qgp02EpVozZJBKupKLYtIdvK+oTWj8HqXzdXygIPuj/TEfmSfivCpxbG6P9MR+ZJ+K8KnAAAAAAAAAAAAAAAAAAAAABI8iKi4w+4pumM1Izawm0+yclKCuR6QkpLYfqv7RHBLs3EWrOSXSpDuieJm7qjUhF2sSdl1lbfsAiRjAyYwAAAAAAAAAAAAAAAAAAMp3xgZTvgOsM8HBub9mj4jYj1H4PUvm6vlEhzwcG5v2aPiNiPUfg9S+bq+UBB90f6Yj8yT8V4VOLY3R/piPzJPxXhU4AAAAAAAAAAAAD10mFp5TLBqwk8621ititjUScVvXa4DyALUy9zJppdNXMKep40KbTozZJsjxqJN8WkPev9QqsAAAABu8laTDkOrTNqBQUJRiQ4ppT+JdyLR4UmVthmd/YNIN5kpMpzTqzqUV2S0bdm0MrNpSXLl4xmRlcrX2e0BpDGBkxgAAAAAAAAAAAAAAAAAAZIxgAF4ZeZ7KdPpEiGy1LS68lKUm4htKCMlpVtMnTPeT9QkFH4PUvm6vlHOBDo+j8HqXzdXygIPuj/TEfmSfivCpxbG6P9MR+ZJ+K8KnAAAAAAAAAAAB9okpbTqHWzsttaXEHYjspJkojsew9pD4gAlVfzn1WdGVGlSicZUaVGgmmkbUniLxkoI98hFQAAAAABKMgajNZkOqgwG5zhtYVtuMKlEhF0npCSk9h3sV/aIuJTm/p896Q6mnzkQnEtYluLeOMSkXSWAlEW3bY7ewBFzGBkxgAAAAAAAAAAAAAAAAAAAABkh0fR+D1L5ur5RzgQ6Po/B6l83V8oCD7o/0xH5kn4rwqcWxuj/TEfmSfivCpwAAAAAAAAAAAAAAAAAAAAAbzJSDT3nVpqMtyK2Td0LbbN41OXLxDSRHYrX2+waMbvJaqQo7q1ToHhzakYUN6VUfCu5HjxJ39lyt7QGlMYGTGAAAAAAAAAAAAAAAAAAAAAGSHR9H4PUvm6vlHOBDo+j8HqXzdXygIPuj/TEfmSfivCpxbG6P9MR+ZJ+K8KnAAAAAAAAAAAAAAAAAAAAABLc3MyqNSXTpTBPPGzZxJoS7ZrEnbZR/XYRISTIenPPvuJYqbNOUTVzdefVFStNyLRkpO+frt7AEcMYGTGAAAAAAAAAAAAAAAAAAAAAGSHR9H4PUvm6vlHOBDo+j8HqXzdXygI9niyeOoZUwYROE0b8Qkk4ZYyTZchV8Nyv5Ih+cXNOujxmnlS0v6V02sKWzbt4pqvc1HfeFlZYcPKVzc/xlD5bpH0bF50fuKAc9gAAAAAAAAAAAAAAAAAAADeZKM01TqyqbsltokXbOISVLNy5bFEoj2WuNGN/khV2Yzy1v01uoJU3hJpwzIkHcj0hWSe3Zb7wGhMYGTGAAAAAAAAAAAAAAAAAAAAAGSHR9H4PUvm6vlHOBDo+j8HqXzdXygPhlhw8pXNz/ABlD5bpH0bF50fuKHlzm1tmFljTpUg1EyzFxLNJYlWNUlJWL17TIaHPLnIp9UhMNRFuKW2+biiWg2yw4VJ3z9pgKjAAAAAAAAABJKBm7qk9jTw4hvNY1IxkttHjJsZlZayP+0Q2WpivcXK61jtBbWYJw05OuKLfTJkHt3tiWzEI/8j6n/hIX+13tQETqWamsxmFyH4KkMtJNbizcZVhSW+diXc/uESFx0rO5MrMhFJksRm2Jx+DuuME4TyUqI7mg1LNN9nrIxG87eb+NSH47cZx5wnm1rUb5oUZGkyIrYUls2gIlQcnpU6R4PEaN17CpeAjSk8Kd87qMi9YkmpivcXK61jtBP38lGMnKeitwluvSVNst6KUaVMWkEnEdm0pVcvVt6Ro//I+p/wCEhf7Xe1AQTKPIaoU5CFzYxspcUaUGa213MiuZeIo/rGxzbHWPCnfoUrvmz+d8z5rEn9ts8q29tFhZOzTyvNbFRIo6YRJdbOF4ilKdukyXpcRWskt6w1GQWTbUXLJcZuUbaIjiybS8ZaR/ZbReLYjV4xq3v7G8Ar3KPJObT3ENzWDZW4k1oSakLukjtfxFH6xpxcW6RL+kInN1++Yp4yASGnZvqnIhHOZimuKSXFG9jbIsLV8Z4TXi2YT9XqEdHR2bngM5zeo/zhWmaLN3GrC5JSXX2/B0smnQGhNzWayPFiSf6hANVAzTVp9ht9mCpbTqEuNr0jJYkKK6VWNdy2H6x6NTFe4uV1rHaCWVLPLNpT66XHjxlsQFHEaW8ThuqbZ8RKlmlZFiMi22Ii9g8xbo6p/4SF/td7UBU6k2Ox75bBgW1nVzTwqXTky2HpK3FyENGl40Giy0uKMyJKCO90F6xUoAAAAAAAAAADJDo+j8HqXzdXyjnAh0fR+D1L5ur5QEH3R/piPzJPxXhU4tjdH+mI/Mk/FeFTgAAAAAAAAAAOjsxHBp37eT7jY5yMdI7n8iPJ5ZK8k5T5HfZswt32h+RGRv68H/AJyu2AUvms4QwecJ/AxPN0n+lwvsHfeSN9XKNk3AhvTaY7DTPjtqcjKRK06idIvFMmlOmSj9hkYpbKbLKbUloXNeJ1TSVJQZIQ3YlbTLxElfeAXpnd4INf6L8CHOA6Pzu8EGv9F+BDnABdG5q/SZv2THvLCiKj6wJGnJ03DkOeDm3bCTuHablz8nBi3vXYNzV+kzfsmPeWPpQJBpy/kpKMh4lvuJNxSDWbBYb6VJ/wBgzMsN/wDOZesBY+Wuc2DSXm2pTb6lOoNxJsoSssJHbaalltuQonLjNZNgx1VB52Mplx0sKW1LU5+dNSk3I2yLe39okm6S9IRObL98x5sh8tFVaT4DXpTK6eTSnCQ7o4idK2aSR+dRhO9lK2X2gJtm54DOc3qP84R3c0edn/wRvxeFlLgQWMnZLVONs4iYsw0G05p0XNLhqs4ajv41/WK13NHnZ/8ABG/F4BW2cb09P54/7xiOCR5xvT0/nj/vGNdTcm5slBrjQ5L6CVhNbDS3UkrYeEzSRlexls9oDwKdUew1Gf7zuPwNnUcmZ0ZvSSYUlhs1EklvNLaRiO5knEorXsR7PYY1gAAAAAAAAAADJDo+j8HqXzdXyjnAh0fR+D1L5ur5QEH3R/piPzJPxXhU4tjdH+mI/Mk/FeFTgAAAAAAAAAAOjsxHBp37eT7jY5yMXVmlzhUyDQ3I0uVonlPPqJGjdX4qkoJJ4koMt8j9YpUwGAAAHR+d3gg1/ovwIc4Cwc3OWyCnkmsS3HoBMrLQytJLYJZYdH+ZMlFcrbDtsFo/ltkb+pB/4KuwARXc1fpM37Jj3lj05NNyjy9mHHVZpLqzlFciuzYiItu/45o3hrM5uXFNJln6AfKM5jXpzhNrgqUixYSWokJxFe+zaI1mxq0dNbTPqU82tDie0jpLfW84ZGjAaiuZHZRnfb5NvWAlG6S9IRObr98xTwsnPdlbCqMyO5Cf0yG2VIWeBbdlGoztZaS9QrYB0dm54DOc3qP84R3c0+dn/wAEb8XhjIrOFTI+Si4L0rBKNmakmtG6rxndJgLESMO3EXr9YqKmVyVFNRxpL8fHYlmw4prERXtiwnttc+kBtc43p6fzx/3jEjzb53So8NyN4D4RpHlPY9NobXShGHDozv5G/f1id5PZcZMHAj+HHFcmaBrwlx6It51T+Esalum0eNRqvdVzv9Y2P5bZHfqQf+CrsAH53RB/0E3zxn3HhzeNrVcppskjbfmyX2seJLbzq3EEZXIlElR2I7GfSNUAAAAAAAAAAAyQ6Po/B6l83V8o5wIdH0fg9S+bq+UB+svcjaZV5SJDs91pTbJMkltszSZEpa8W1O/4/wD0I1qUo/Gsnqu6AAGpSj8ayeq7oalKPxrJ6rugABqUo/Gsnqu6GpSj8ayeq7oAAalKPxrJ6ruhqUo/Gsnqu6AAGpWj8ayeq7oalKPxrJ6rugABqUo/Gsnqu6GpSj8ayeq7oAAalaPxrJ6ruhqUo/Gsnqu6AAGpWj8ayeq7o9tKzQ0FpZm/LfkpNNiQoltEk7l410ERn+4/rGQAeHUrR+NZPVd0NSlH41k9V3QAA1K0fjWT1XdDUpR+NZPVd0AANSlH41k9V3Q1KUfjWT1XdAADUpR+NZPVd0NSlH41k9V3QAA1KUfjWT1XdDUpR+NZPVd0AANSlH41k9V3Q1KUfjWT1XdAADUpR+NZPVd0NSlH41k9V3QAA1K0fjWT1XdEqqD0OLBhxGpBuJjtrbJa0KJRl4m0yJNhgAH/2Q=="/>
          <p:cNvSpPr>
            <a:spLocks noChangeAspect="1" noChangeArrowheads="1"/>
          </p:cNvSpPr>
          <p:nvPr/>
        </p:nvSpPr>
        <p:spPr bwMode="auto">
          <a:xfrm>
            <a:off x="307975" y="-2147888"/>
            <a:ext cx="6105525" cy="4800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4102" name="Picture 6" descr="http://blogs.msdn.com/cfs-file.ashx/__key/communityserver-blogs-components-weblogfiles/00-00-01-11-92/7674.Pon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1340768"/>
            <a:ext cx="2376264" cy="1868389"/>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http://duuro.net/wp-content/uploads/2013/08/old-lara-croft-2013-lara-croft-tomb-raider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1826" y="3434507"/>
            <a:ext cx="3434160" cy="3168254"/>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ttp://nmgamers.com/wp-content/uploads/2013/07/space-invaders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1132295"/>
            <a:ext cx="3722160" cy="3002003"/>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descr="http://i2.ytimg.com/vi/9ODGXzPiZEk/mqdefault.jp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04184" y="4509120"/>
            <a:ext cx="304800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99032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maryboonegallery.com/artist_info/gfx/kruger/04057-%28BK%2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7" y="692697"/>
            <a:ext cx="3061444" cy="3024336"/>
          </a:xfrm>
          <a:prstGeom prst="rect">
            <a:avLst/>
          </a:prstGeom>
          <a:noFill/>
          <a:extLst>
            <a:ext uri="{909E8E84-426E-40DD-AFC4-6F175D3DCCD1}">
              <a14:hiddenFill xmlns:a14="http://schemas.microsoft.com/office/drawing/2010/main">
                <a:solidFill>
                  <a:srgbClr val="FFFFFF"/>
                </a:solidFill>
              </a14:hiddenFill>
            </a:ext>
          </a:extLst>
        </p:spPr>
      </p:pic>
      <p:sp>
        <p:nvSpPr>
          <p:cNvPr id="4" name="Tekstvak 3"/>
          <p:cNvSpPr txBox="1"/>
          <p:nvPr/>
        </p:nvSpPr>
        <p:spPr>
          <a:xfrm>
            <a:off x="395537" y="4077072"/>
            <a:ext cx="8568952" cy="1200329"/>
          </a:xfrm>
          <a:prstGeom prst="rect">
            <a:avLst/>
          </a:prstGeom>
          <a:noFill/>
        </p:spPr>
        <p:txBody>
          <a:bodyPr wrap="square" rtlCol="0">
            <a:spAutoFit/>
          </a:bodyPr>
          <a:lstStyle/>
          <a:p>
            <a:r>
              <a:rPr lang="nl-NL" dirty="0" smtClean="0"/>
              <a:t>Barbara Kruger; </a:t>
            </a:r>
          </a:p>
          <a:p>
            <a:r>
              <a:rPr lang="nl-NL" i="1" dirty="0" smtClean="0"/>
              <a:t>“Ik probeer me bezig te houden met complexe verbanden tussen macht en maatschappij, maar wat presentatie betreft doe ik mijn best om een hoge moeilijkheidsgraad te vermijden. Ik wil dat mensen door een kunstwerk meegesleurd worden.”</a:t>
            </a:r>
            <a:endParaRPr lang="nl-NL" i="1" dirty="0"/>
          </a:p>
        </p:txBody>
      </p:sp>
      <p:pic>
        <p:nvPicPr>
          <p:cNvPr id="4100" name="Picture 4" descr="http://www.artnet.com/magazine/features/hoving/Images/hoving4-3-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9992" y="895177"/>
            <a:ext cx="3810000" cy="2619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35448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www.zakros.com/jhu/apmSu03/Holzer_protect.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196752"/>
            <a:ext cx="4117636" cy="2719983"/>
          </a:xfrm>
          <a:prstGeom prst="rect">
            <a:avLst/>
          </a:prstGeom>
          <a:noFill/>
          <a:extLst>
            <a:ext uri="{909E8E84-426E-40DD-AFC4-6F175D3DCCD1}">
              <a14:hiddenFill xmlns:a14="http://schemas.microsoft.com/office/drawing/2010/main">
                <a:solidFill>
                  <a:srgbClr val="FFFFFF"/>
                </a:solidFill>
              </a14:hiddenFill>
            </a:ext>
          </a:extLst>
        </p:spPr>
      </p:pic>
      <p:sp>
        <p:nvSpPr>
          <p:cNvPr id="4" name="Tekstvak 3">
            <a:hlinkClick r:id="rId3"/>
          </p:cNvPr>
          <p:cNvSpPr txBox="1"/>
          <p:nvPr/>
        </p:nvSpPr>
        <p:spPr>
          <a:xfrm>
            <a:off x="611560" y="829644"/>
            <a:ext cx="2343150" cy="369332"/>
          </a:xfrm>
          <a:prstGeom prst="rect">
            <a:avLst/>
          </a:prstGeom>
          <a:noFill/>
        </p:spPr>
        <p:txBody>
          <a:bodyPr wrap="square" rtlCol="0">
            <a:spAutoFit/>
          </a:bodyPr>
          <a:lstStyle/>
          <a:p>
            <a:r>
              <a:rPr lang="nl-NL" dirty="0" smtClean="0"/>
              <a:t>Filmpje</a:t>
            </a:r>
            <a:endParaRPr lang="nl-NL" dirty="0"/>
          </a:p>
        </p:txBody>
      </p:sp>
      <p:sp>
        <p:nvSpPr>
          <p:cNvPr id="5" name="Tekstvak 4"/>
          <p:cNvSpPr txBox="1"/>
          <p:nvPr/>
        </p:nvSpPr>
        <p:spPr>
          <a:xfrm>
            <a:off x="611559" y="4221088"/>
            <a:ext cx="7853123" cy="369332"/>
          </a:xfrm>
          <a:prstGeom prst="rect">
            <a:avLst/>
          </a:prstGeom>
          <a:noFill/>
        </p:spPr>
        <p:txBody>
          <a:bodyPr wrap="square" rtlCol="0">
            <a:spAutoFit/>
          </a:bodyPr>
          <a:lstStyle/>
          <a:p>
            <a:r>
              <a:rPr lang="nl-NL" dirty="0" smtClean="0"/>
              <a:t>Jenny </a:t>
            </a:r>
            <a:r>
              <a:rPr lang="nl-NL" dirty="0" err="1" smtClean="0"/>
              <a:t>Holzer</a:t>
            </a:r>
            <a:r>
              <a:rPr lang="nl-NL" dirty="0" smtClean="0"/>
              <a:t>, de straat als expositie ruimte  </a:t>
            </a:r>
            <a:endParaRPr lang="nl-NL" dirty="0"/>
          </a:p>
        </p:txBody>
      </p:sp>
      <p:sp>
        <p:nvSpPr>
          <p:cNvPr id="6" name="Tekstvak 5"/>
          <p:cNvSpPr txBox="1"/>
          <p:nvPr/>
        </p:nvSpPr>
        <p:spPr>
          <a:xfrm>
            <a:off x="611560" y="4609414"/>
            <a:ext cx="5544616" cy="369332"/>
          </a:xfrm>
          <a:prstGeom prst="rect">
            <a:avLst/>
          </a:prstGeom>
          <a:noFill/>
        </p:spPr>
        <p:txBody>
          <a:bodyPr wrap="square" rtlCol="0">
            <a:spAutoFit/>
          </a:bodyPr>
          <a:lstStyle/>
          <a:p>
            <a:r>
              <a:rPr lang="nl-NL" dirty="0" smtClean="0"/>
              <a:t>Mix van High Culture en Low culture</a:t>
            </a:r>
            <a:endParaRPr lang="nl-NL" dirty="0"/>
          </a:p>
        </p:txBody>
      </p:sp>
      <p:pic>
        <p:nvPicPr>
          <p:cNvPr id="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16323" y="1196752"/>
            <a:ext cx="3448360" cy="2719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469121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6095" y="3645024"/>
            <a:ext cx="2551529" cy="260859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7" descr="http://www.wereldorientatie.net/Thema8/Melkmeisje%20Vermeer%20klei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36096" y="620688"/>
            <a:ext cx="2551529" cy="285978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7584" y="2996952"/>
            <a:ext cx="4386078" cy="3256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hthoek 6"/>
          <p:cNvSpPr/>
          <p:nvPr/>
        </p:nvSpPr>
        <p:spPr>
          <a:xfrm>
            <a:off x="827584" y="764704"/>
            <a:ext cx="3587136" cy="369332"/>
          </a:xfrm>
          <a:prstGeom prst="rect">
            <a:avLst/>
          </a:prstGeom>
        </p:spPr>
        <p:txBody>
          <a:bodyPr wrap="none">
            <a:spAutoFit/>
          </a:bodyPr>
          <a:lstStyle/>
          <a:p>
            <a:r>
              <a:rPr lang="nl-NL" dirty="0" smtClean="0"/>
              <a:t>Mix van High Culture en Low culture</a:t>
            </a:r>
            <a:endParaRPr lang="nl-NL" dirty="0"/>
          </a:p>
        </p:txBody>
      </p:sp>
    </p:spTree>
    <p:custDataLst>
      <p:tags r:id="rId1"/>
    </p:custDataLst>
    <p:extLst>
      <p:ext uri="{BB962C8B-B14F-4D97-AF65-F5344CB8AC3E}">
        <p14:creationId xmlns:p14="http://schemas.microsoft.com/office/powerpoint/2010/main" val="33187072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p:cNvSpPr txBox="1"/>
          <p:nvPr/>
        </p:nvSpPr>
        <p:spPr>
          <a:xfrm>
            <a:off x="225665" y="301298"/>
            <a:ext cx="6408712" cy="646331"/>
          </a:xfrm>
          <a:prstGeom prst="rect">
            <a:avLst/>
          </a:prstGeom>
          <a:noFill/>
        </p:spPr>
        <p:txBody>
          <a:bodyPr wrap="square" rtlCol="0">
            <a:spAutoFit/>
          </a:bodyPr>
          <a:lstStyle/>
          <a:p>
            <a:r>
              <a:rPr lang="nl-NL" dirty="0" smtClean="0">
                <a:solidFill>
                  <a:schemeClr val="accent3"/>
                </a:solidFill>
              </a:rPr>
              <a:t>Eindeloze televisie </a:t>
            </a:r>
            <a:r>
              <a:rPr lang="nl-NL" dirty="0" err="1" smtClean="0">
                <a:solidFill>
                  <a:schemeClr val="accent3"/>
                </a:solidFill>
              </a:rPr>
              <a:t>blz</a:t>
            </a:r>
            <a:r>
              <a:rPr lang="nl-NL" dirty="0" smtClean="0">
                <a:solidFill>
                  <a:schemeClr val="accent3"/>
                </a:solidFill>
              </a:rPr>
              <a:t> 112-113</a:t>
            </a:r>
          </a:p>
          <a:p>
            <a:endParaRPr lang="nl-NL" dirty="0">
              <a:solidFill>
                <a:schemeClr val="accent3"/>
              </a:solidFill>
            </a:endParaRPr>
          </a:p>
        </p:txBody>
      </p:sp>
      <p:sp>
        <p:nvSpPr>
          <p:cNvPr id="5" name="Tekstvak 4"/>
          <p:cNvSpPr txBox="1"/>
          <p:nvPr/>
        </p:nvSpPr>
        <p:spPr>
          <a:xfrm>
            <a:off x="239998" y="762963"/>
            <a:ext cx="3565147" cy="369332"/>
          </a:xfrm>
          <a:prstGeom prst="rect">
            <a:avLst/>
          </a:prstGeom>
          <a:noFill/>
        </p:spPr>
        <p:txBody>
          <a:bodyPr wrap="square" rtlCol="0">
            <a:spAutoFit/>
          </a:bodyPr>
          <a:lstStyle/>
          <a:p>
            <a:r>
              <a:rPr lang="nl-NL" dirty="0" smtClean="0">
                <a:solidFill>
                  <a:schemeClr val="accent6"/>
                </a:solidFill>
              </a:rPr>
              <a:t>MTV  </a:t>
            </a:r>
            <a:endParaRPr lang="nl-NL" dirty="0">
              <a:solidFill>
                <a:schemeClr val="accent6"/>
              </a:solidFill>
            </a:endParaRPr>
          </a:p>
        </p:txBody>
      </p:sp>
      <p:sp>
        <p:nvSpPr>
          <p:cNvPr id="6" name="Tekstvak 5"/>
          <p:cNvSpPr txBox="1"/>
          <p:nvPr/>
        </p:nvSpPr>
        <p:spPr>
          <a:xfrm>
            <a:off x="239998" y="1340768"/>
            <a:ext cx="5052082" cy="1754326"/>
          </a:xfrm>
          <a:prstGeom prst="rect">
            <a:avLst/>
          </a:prstGeom>
          <a:noFill/>
        </p:spPr>
        <p:txBody>
          <a:bodyPr wrap="square" rtlCol="0">
            <a:spAutoFit/>
          </a:bodyPr>
          <a:lstStyle/>
          <a:p>
            <a:pPr marL="285750" indent="-285750">
              <a:buFontTx/>
              <a:buChar char="-"/>
            </a:pPr>
            <a:r>
              <a:rPr lang="nl-NL" dirty="0" smtClean="0"/>
              <a:t>Sinds 1981 24/7 </a:t>
            </a:r>
          </a:p>
          <a:p>
            <a:pPr marL="285750" indent="-285750">
              <a:buFontTx/>
              <a:buChar char="-"/>
            </a:pPr>
            <a:r>
              <a:rPr lang="nl-NL" dirty="0" smtClean="0"/>
              <a:t>Nieuwe manier van televisie kijken.</a:t>
            </a:r>
          </a:p>
          <a:p>
            <a:pPr marL="285750" indent="-285750">
              <a:buFontTx/>
              <a:buChar char="-"/>
            </a:pPr>
            <a:r>
              <a:rPr lang="nl-NL" dirty="0" smtClean="0"/>
              <a:t>Populariteit van artiesten wordt mede door beeld bepaald. </a:t>
            </a:r>
          </a:p>
          <a:p>
            <a:pPr marL="285750" indent="-285750">
              <a:buFontTx/>
              <a:buChar char="-"/>
            </a:pPr>
            <a:r>
              <a:rPr lang="nl-NL" dirty="0" smtClean="0"/>
              <a:t>Clip draagt bij aan imago. </a:t>
            </a:r>
          </a:p>
          <a:p>
            <a:pPr marL="285750" indent="-285750">
              <a:buFontTx/>
              <a:buChar char="-"/>
            </a:pPr>
            <a:endParaRPr lang="nl-NL" dirty="0" smtClean="0"/>
          </a:p>
        </p:txBody>
      </p:sp>
      <p:pic>
        <p:nvPicPr>
          <p:cNvPr id="1026" name="Picture 2" descr="http://i.telegraph.co.uk/multimedia/archive/01054/thriller-460_1054147c.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289" y="3092812"/>
            <a:ext cx="4381500" cy="2743201"/>
          </a:xfrm>
          <a:prstGeom prst="rect">
            <a:avLst/>
          </a:prstGeom>
          <a:noFill/>
          <a:extLst>
            <a:ext uri="{909E8E84-426E-40DD-AFC4-6F175D3DCCD1}">
              <a14:hiddenFill xmlns:a14="http://schemas.microsoft.com/office/drawing/2010/main">
                <a:solidFill>
                  <a:srgbClr val="FFFFFF"/>
                </a:solidFill>
              </a14:hiddenFill>
            </a:ext>
          </a:extLst>
        </p:spPr>
      </p:pic>
      <p:sp>
        <p:nvSpPr>
          <p:cNvPr id="7" name="Tekstvak 6"/>
          <p:cNvSpPr txBox="1"/>
          <p:nvPr/>
        </p:nvSpPr>
        <p:spPr>
          <a:xfrm>
            <a:off x="575289" y="6021288"/>
            <a:ext cx="4381500" cy="369332"/>
          </a:xfrm>
          <a:prstGeom prst="rect">
            <a:avLst/>
          </a:prstGeom>
          <a:noFill/>
        </p:spPr>
        <p:txBody>
          <a:bodyPr wrap="square" rtlCol="0">
            <a:spAutoFit/>
          </a:bodyPr>
          <a:lstStyle/>
          <a:p>
            <a:r>
              <a:rPr lang="nl-NL" dirty="0" smtClean="0"/>
              <a:t>1983 Michael Jackson Thriller</a:t>
            </a:r>
            <a:endParaRPr lang="nl-NL" dirty="0"/>
          </a:p>
        </p:txBody>
      </p:sp>
      <p:pic>
        <p:nvPicPr>
          <p:cNvPr id="1028" name="Picture 4" descr="http://www.isabelperez.com/wizard/mtv_archivos/78217_1.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292080" y="3092812"/>
            <a:ext cx="3429000" cy="2628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94714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p:cNvSpPr txBox="1"/>
          <p:nvPr/>
        </p:nvSpPr>
        <p:spPr>
          <a:xfrm>
            <a:off x="225665" y="301298"/>
            <a:ext cx="6408712" cy="646331"/>
          </a:xfrm>
          <a:prstGeom prst="rect">
            <a:avLst/>
          </a:prstGeom>
          <a:noFill/>
        </p:spPr>
        <p:txBody>
          <a:bodyPr wrap="square" rtlCol="0">
            <a:spAutoFit/>
          </a:bodyPr>
          <a:lstStyle/>
          <a:p>
            <a:r>
              <a:rPr lang="nl-NL" dirty="0" smtClean="0">
                <a:solidFill>
                  <a:schemeClr val="accent3"/>
                </a:solidFill>
              </a:rPr>
              <a:t>Eindeloze televisie </a:t>
            </a:r>
            <a:r>
              <a:rPr lang="nl-NL" dirty="0" err="1" smtClean="0">
                <a:solidFill>
                  <a:schemeClr val="accent3"/>
                </a:solidFill>
              </a:rPr>
              <a:t>blz</a:t>
            </a:r>
            <a:r>
              <a:rPr lang="nl-NL" dirty="0" smtClean="0">
                <a:solidFill>
                  <a:schemeClr val="accent3"/>
                </a:solidFill>
              </a:rPr>
              <a:t> 112-113</a:t>
            </a:r>
          </a:p>
          <a:p>
            <a:endParaRPr lang="nl-NL" dirty="0">
              <a:solidFill>
                <a:schemeClr val="accent3"/>
              </a:solidFill>
            </a:endParaRPr>
          </a:p>
        </p:txBody>
      </p:sp>
      <p:sp>
        <p:nvSpPr>
          <p:cNvPr id="5" name="Tekstvak 4"/>
          <p:cNvSpPr txBox="1"/>
          <p:nvPr/>
        </p:nvSpPr>
        <p:spPr>
          <a:xfrm>
            <a:off x="239998" y="762963"/>
            <a:ext cx="3565147" cy="369332"/>
          </a:xfrm>
          <a:prstGeom prst="rect">
            <a:avLst/>
          </a:prstGeom>
          <a:noFill/>
        </p:spPr>
        <p:txBody>
          <a:bodyPr wrap="square" rtlCol="0">
            <a:spAutoFit/>
          </a:bodyPr>
          <a:lstStyle/>
          <a:p>
            <a:r>
              <a:rPr lang="nl-NL" dirty="0" smtClean="0">
                <a:solidFill>
                  <a:schemeClr val="accent6"/>
                </a:solidFill>
              </a:rPr>
              <a:t>MTV  </a:t>
            </a:r>
            <a:endParaRPr lang="nl-NL" dirty="0">
              <a:solidFill>
                <a:schemeClr val="accent6"/>
              </a:solidFill>
            </a:endParaRPr>
          </a:p>
        </p:txBody>
      </p:sp>
      <p:pic>
        <p:nvPicPr>
          <p:cNvPr id="2052" name="Picture 4" descr="http://resources0.news.com.au/images/2012/06/29/1226412/402420-madonna-cone-br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5245" y="1700808"/>
            <a:ext cx="3009900" cy="401002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www.anyboer.com/anton/pix/activiteiten/madonnasep06/madonna_kruis_show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3968" y="1714865"/>
            <a:ext cx="3960440" cy="2972188"/>
          </a:xfrm>
          <a:prstGeom prst="rect">
            <a:avLst/>
          </a:prstGeom>
          <a:noFill/>
          <a:extLst>
            <a:ext uri="{909E8E84-426E-40DD-AFC4-6F175D3DCCD1}">
              <a14:hiddenFill xmlns:a14="http://schemas.microsoft.com/office/drawing/2010/main">
                <a:solidFill>
                  <a:srgbClr val="FFFFFF"/>
                </a:solidFill>
              </a14:hiddenFill>
            </a:ext>
          </a:extLst>
        </p:spPr>
      </p:pic>
      <p:sp>
        <p:nvSpPr>
          <p:cNvPr id="6" name="Tekstvak 5"/>
          <p:cNvSpPr txBox="1"/>
          <p:nvPr/>
        </p:nvSpPr>
        <p:spPr>
          <a:xfrm>
            <a:off x="4283968" y="4941168"/>
            <a:ext cx="4680520" cy="923330"/>
          </a:xfrm>
          <a:prstGeom prst="rect">
            <a:avLst/>
          </a:prstGeom>
          <a:noFill/>
        </p:spPr>
        <p:txBody>
          <a:bodyPr wrap="square" rtlCol="0">
            <a:spAutoFit/>
          </a:bodyPr>
          <a:lstStyle/>
          <a:p>
            <a:r>
              <a:rPr lang="nl-NL" dirty="0" smtClean="0"/>
              <a:t>Madonna, feminist. </a:t>
            </a:r>
          </a:p>
          <a:p>
            <a:r>
              <a:rPr lang="nl-NL" dirty="0" smtClean="0"/>
              <a:t>Seks, religie en geweld zijn onderwerpen binnen haar clips en shows.  </a:t>
            </a:r>
          </a:p>
        </p:txBody>
      </p:sp>
    </p:spTree>
    <p:extLst>
      <p:ext uri="{BB962C8B-B14F-4D97-AF65-F5344CB8AC3E}">
        <p14:creationId xmlns:p14="http://schemas.microsoft.com/office/powerpoint/2010/main" val="301899475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646</TotalTime>
  <Words>1213</Words>
  <Application>Microsoft Office PowerPoint</Application>
  <PresentationFormat>Diavoorstelling (4:3)</PresentationFormat>
  <Paragraphs>219</Paragraphs>
  <Slides>42</Slides>
  <Notes>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42</vt:i4>
      </vt:variant>
    </vt:vector>
  </HeadingPairs>
  <TitlesOfParts>
    <vt:vector size="47" baseType="lpstr">
      <vt:lpstr>Arial</vt:lpstr>
      <vt:lpstr>Calibri</vt:lpstr>
      <vt:lpstr>Times New Roman</vt:lpstr>
      <vt:lpstr>Wingdings</vt:lpstr>
      <vt:lpstr>Kantoorthema</vt:lpstr>
      <vt:lpstr>Zappen door een labyrint</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Het hooghuis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Zappen door een labyrint</dc:title>
  <dc:creator>Marjolein Kraayvanger</dc:creator>
  <cp:lastModifiedBy>Jessica Janssen</cp:lastModifiedBy>
  <cp:revision>57</cp:revision>
  <dcterms:created xsi:type="dcterms:W3CDTF">2013-10-21T10:31:13Z</dcterms:created>
  <dcterms:modified xsi:type="dcterms:W3CDTF">2015-12-09T08:01:24Z</dcterms:modified>
</cp:coreProperties>
</file>